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4"/>
  </p:notesMasterIdLst>
  <p:sldIdLst>
    <p:sldId id="256" r:id="rId2"/>
    <p:sldId id="265" r:id="rId3"/>
    <p:sldId id="270" r:id="rId4"/>
    <p:sldId id="276" r:id="rId5"/>
    <p:sldId id="257" r:id="rId6"/>
    <p:sldId id="259" r:id="rId7"/>
    <p:sldId id="290" r:id="rId8"/>
    <p:sldId id="291" r:id="rId9"/>
    <p:sldId id="292" r:id="rId10"/>
    <p:sldId id="258" r:id="rId11"/>
    <p:sldId id="271" r:id="rId12"/>
    <p:sldId id="278" r:id="rId13"/>
    <p:sldId id="279" r:id="rId14"/>
    <p:sldId id="280" r:id="rId15"/>
    <p:sldId id="283" r:id="rId16"/>
    <p:sldId id="281" r:id="rId17"/>
    <p:sldId id="264" r:id="rId18"/>
    <p:sldId id="282" r:id="rId19"/>
    <p:sldId id="295" r:id="rId20"/>
    <p:sldId id="297" r:id="rId21"/>
    <p:sldId id="294" r:id="rId22"/>
    <p:sldId id="296" r:id="rId23"/>
    <p:sldId id="285" r:id="rId24"/>
    <p:sldId id="286" r:id="rId25"/>
    <p:sldId id="287" r:id="rId26"/>
    <p:sldId id="274" r:id="rId27"/>
    <p:sldId id="275" r:id="rId28"/>
    <p:sldId id="293" r:id="rId29"/>
    <p:sldId id="263" r:id="rId30"/>
    <p:sldId id="289" r:id="rId31"/>
    <p:sldId id="298" r:id="rId32"/>
    <p:sldId id="273" r:id="rId3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4F493D-3E96-42EB-A23A-46772C4D1AF8}" v="2339" dt="2022-07-20T16:55:08.412"/>
    <p1510:client id="{4F537104-A15F-42E8-B54E-796E33537F93}" v="3170" dt="2022-10-13T19:57:01.550"/>
    <p1510:client id="{7EC4956B-0ABB-4F5C-AE24-A5730CBB5F6E}" v="40" dt="2023-04-02T18:17:11.828"/>
    <p1510:client id="{9D9AD124-0839-4925-8577-628DABD3DC1F}" v="154" dt="2022-09-22T09:53:33.980"/>
    <p1510:client id="{C96A4878-836E-4B3C-B5FD-81DF2CB5EACD}" v="57" dt="2023-03-31T10:10:59.912"/>
    <p1510:client id="{DB5FD7F9-2E98-40E2-9FEF-E41FA9373AA8}" v="16" dt="2023-03-31T10:14:46.075"/>
    <p1510:client id="{E405F9A7-5356-41ED-A010-D3BF9D3CC9F8}" v="14" dt="2022-10-14T04:15:11.750"/>
    <p1510:client id="{ED8B685D-588E-428E-B8D7-4EB7CB142186}" v="407" dt="2022-10-13T15:33:05.431"/>
    <p1510:client id="{EE97FABF-AF56-4F2F-BEBB-CE8B01474C74}" v="123" dt="2022-09-11T17:37:14.0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0ea48137f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0ea48137f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8526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0ea48137f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0ea48137f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ea48137f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ea48137f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ea48137f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ea48137f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9222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ea48137f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ea48137f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547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ea48137f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ea48137f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254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0ea48137f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0ea48137f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0ea48137f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0ea48137f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755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0ea48137f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0ea48137f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3098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ctrTitle"/>
          </p:nvPr>
        </p:nvSpPr>
        <p:spPr>
          <a:xfrm>
            <a:off x="2971799" y="1473200"/>
            <a:ext cx="5398295" cy="1816098"/>
          </a:xfrm>
        </p:spPr>
        <p:txBody>
          <a:bodyPr anchor="b">
            <a:normAutofit/>
          </a:bodyPr>
          <a:lstStyle>
            <a:lvl1pPr algn="r">
              <a:defRPr sz="3600">
                <a:effectLst/>
              </a:defRPr>
            </a:lvl1pPr>
          </a:lstStyle>
          <a:p>
            <a:r>
              <a:rPr lang="en-US"/>
              <a:t>Click to edit Master title style</a:t>
            </a:r>
          </a:p>
        </p:txBody>
      </p:sp>
      <p:sp>
        <p:nvSpPr>
          <p:cNvPr id="3" name="Subtitle 2"/>
          <p:cNvSpPr>
            <a:spLocks noGrp="1"/>
          </p:cNvSpPr>
          <p:nvPr>
            <p:ph type="subTitle" idx="1"/>
          </p:nvPr>
        </p:nvSpPr>
        <p:spPr>
          <a:xfrm>
            <a:off x="2971799" y="3289300"/>
            <a:ext cx="5398295" cy="1054100"/>
          </a:xfrm>
        </p:spPr>
        <p:txBody>
          <a:bodyPr anchor="t">
            <a:normAutofit/>
          </a:bodyPr>
          <a:lstStyle>
            <a:lvl1pPr marL="0" indent="0" algn="r">
              <a:buNone/>
              <a:defRPr sz="1350" cap="all">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699419" y="4402932"/>
            <a:ext cx="1200150" cy="283369"/>
          </a:xfrm>
        </p:spPr>
        <p:txBody>
          <a:bodyPr/>
          <a:lstStyle/>
          <a:p>
            <a:fld id="{B61BEF0D-F0BB-DE4B-95CE-6DB70DBA9567}" type="datetimeFigureOut">
              <a:rPr lang="en-US" dirty="0"/>
              <a:pPr/>
              <a:t>4/2/2023</a:t>
            </a:fld>
            <a:endParaRPr lang="en-US"/>
          </a:p>
        </p:txBody>
      </p:sp>
      <p:sp>
        <p:nvSpPr>
          <p:cNvPr id="5" name="Footer Placeholder 4"/>
          <p:cNvSpPr>
            <a:spLocks noGrp="1"/>
          </p:cNvSpPr>
          <p:nvPr>
            <p:ph type="ftr" sz="quarter" idx="11"/>
          </p:nvPr>
        </p:nvSpPr>
        <p:spPr>
          <a:xfrm>
            <a:off x="2971799" y="4402932"/>
            <a:ext cx="3670469" cy="283369"/>
          </a:xfrm>
        </p:spPr>
        <p:txBody>
          <a:bodyPr/>
          <a:lstStyle/>
          <a:p>
            <a:endParaRPr lang="en-US"/>
          </a:p>
        </p:txBody>
      </p:sp>
      <p:sp>
        <p:nvSpPr>
          <p:cNvPr id="6" name="Slide Number Placeholder 5"/>
          <p:cNvSpPr>
            <a:spLocks noGrp="1"/>
          </p:cNvSpPr>
          <p:nvPr>
            <p:ph type="sldNum" sz="quarter" idx="12"/>
          </p:nvPr>
        </p:nvSpPr>
        <p:spPr>
          <a:xfrm>
            <a:off x="7956719" y="4402932"/>
            <a:ext cx="413375" cy="283369"/>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0256231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3549649"/>
            <a:ext cx="7598570" cy="425054"/>
          </a:xfrm>
        </p:spPr>
        <p:txBody>
          <a:bodyPr anchor="b">
            <a:normAutofit/>
          </a:bodyPr>
          <a:lstStyle>
            <a:lvl1pPr algn="l">
              <a:defRPr sz="1800" b="0"/>
            </a:lvl1pPr>
          </a:lstStyle>
          <a:p>
            <a:r>
              <a:rPr lang="en-US"/>
              <a:t>Click to edit Master title style</a:t>
            </a:r>
          </a:p>
        </p:txBody>
      </p:sp>
      <p:sp>
        <p:nvSpPr>
          <p:cNvPr id="3" name="Picture Placeholder 2"/>
          <p:cNvSpPr>
            <a:spLocks noGrp="1" noChangeAspect="1"/>
          </p:cNvSpPr>
          <p:nvPr>
            <p:ph type="pic" idx="1"/>
          </p:nvPr>
        </p:nvSpPr>
        <p:spPr>
          <a:xfrm>
            <a:off x="1028701" y="699084"/>
            <a:ext cx="6569870" cy="237373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p>
        </p:txBody>
      </p:sp>
      <p:sp>
        <p:nvSpPr>
          <p:cNvPr id="4" name="Text Placeholder 3"/>
          <p:cNvSpPr>
            <a:spLocks noGrp="1"/>
          </p:cNvSpPr>
          <p:nvPr>
            <p:ph type="body" sz="half" idx="2"/>
          </p:nvPr>
        </p:nvSpPr>
        <p:spPr>
          <a:xfrm>
            <a:off x="514351" y="3974702"/>
            <a:ext cx="7598570" cy="37028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9882463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343149"/>
          </a:xfrm>
        </p:spPr>
        <p:txBody>
          <a:bodyPr anchor="ctr">
            <a:normAutofit/>
          </a:bodyPr>
          <a:lstStyle>
            <a:lvl1pPr algn="l">
              <a:defRPr sz="2400" b="0" cap="none"/>
            </a:lvl1pPr>
          </a:lstStyle>
          <a:p>
            <a:r>
              <a:rPr lang="en-US"/>
              <a:t>Click to edit Master title style</a:t>
            </a:r>
          </a:p>
        </p:txBody>
      </p:sp>
      <p:sp>
        <p:nvSpPr>
          <p:cNvPr id="3" name="Text Placeholder 2"/>
          <p:cNvSpPr>
            <a:spLocks noGrp="1"/>
          </p:cNvSpPr>
          <p:nvPr>
            <p:ph type="body" idx="1"/>
          </p:nvPr>
        </p:nvSpPr>
        <p:spPr>
          <a:xfrm>
            <a:off x="514350" y="3257550"/>
            <a:ext cx="7598571"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49431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5" name="TextBox 14"/>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a:solidFill>
                  <a:schemeClr val="tx1"/>
                </a:solidFill>
                <a:effectLst/>
              </a:rPr>
              <a:t>”</a:t>
            </a:r>
          </a:p>
        </p:txBody>
      </p:sp>
      <p:sp>
        <p:nvSpPr>
          <p:cNvPr id="11" name="TextBox 10"/>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a:solidFill>
                  <a:schemeClr val="tx1"/>
                </a:solidFill>
                <a:effectLst/>
              </a:rPr>
              <a:t>“</a:t>
            </a:r>
          </a:p>
        </p:txBody>
      </p:sp>
      <p:sp>
        <p:nvSpPr>
          <p:cNvPr id="2"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823406" y="2514600"/>
            <a:ext cx="7004388"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15599" y="3257550"/>
            <a:ext cx="7614275" cy="1085850"/>
          </a:xfrm>
        </p:spPr>
        <p:txBody>
          <a:bodyPr anchor="ctr">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226730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2" y="2481436"/>
            <a:ext cx="7598569" cy="1101600"/>
          </a:xfrm>
        </p:spPr>
        <p:txBody>
          <a:bodyPr anchor="b">
            <a:normAutofit/>
          </a:bodyPr>
          <a:lstStyle>
            <a:lvl1pPr algn="l">
              <a:defRPr sz="2400" b="0" cap="none"/>
            </a:lvl1pPr>
          </a:lstStyle>
          <a:p>
            <a:r>
              <a:rPr lang="en-US"/>
              <a:t>Click to edit Master title style</a:t>
            </a:r>
          </a:p>
        </p:txBody>
      </p:sp>
      <p:sp>
        <p:nvSpPr>
          <p:cNvPr id="3" name="Text Placeholder 2"/>
          <p:cNvSpPr>
            <a:spLocks noGrp="1"/>
          </p:cNvSpPr>
          <p:nvPr>
            <p:ph type="body" idx="1"/>
          </p:nvPr>
        </p:nvSpPr>
        <p:spPr>
          <a:xfrm>
            <a:off x="514351" y="3583036"/>
            <a:ext cx="7598570"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2032153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13" name="TextBox 12"/>
          <p:cNvSpPr txBox="1"/>
          <p:nvPr/>
        </p:nvSpPr>
        <p:spPr>
          <a:xfrm>
            <a:off x="7678400"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a:solidFill>
                  <a:schemeClr val="tx1"/>
                </a:solidFill>
                <a:effectLst/>
              </a:rPr>
              <a:t>”</a:t>
            </a:r>
          </a:p>
        </p:txBody>
      </p:sp>
      <p:sp>
        <p:nvSpPr>
          <p:cNvPr id="14" name="TextBox 13"/>
          <p:cNvSpPr txBox="1"/>
          <p:nvPr/>
        </p:nvSpPr>
        <p:spPr>
          <a:xfrm>
            <a:off x="366206" y="617503"/>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a:solidFill>
                  <a:schemeClr val="tx1"/>
                </a:solidFill>
                <a:effectLst/>
              </a:rPr>
              <a:t>“</a:t>
            </a:r>
          </a:p>
        </p:txBody>
      </p:sp>
      <p:sp>
        <p:nvSpPr>
          <p:cNvPr id="16" name="Title 1"/>
          <p:cNvSpPr>
            <a:spLocks noGrp="1"/>
          </p:cNvSpPr>
          <p:nvPr>
            <p:ph type="title"/>
          </p:nvPr>
        </p:nvSpPr>
        <p:spPr>
          <a:xfrm>
            <a:off x="744201" y="457201"/>
            <a:ext cx="7162799" cy="2057399"/>
          </a:xfrm>
        </p:spPr>
        <p:txBody>
          <a:bodyPr anchor="ctr">
            <a:normAutofit/>
          </a:bodyPr>
          <a:lstStyle>
            <a:lvl1pPr algn="l">
              <a:defRPr sz="24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514350" y="2914650"/>
            <a:ext cx="7601577" cy="666750"/>
          </a:xfrm>
        </p:spPr>
        <p:txBody>
          <a:bodyPr vert="horz" lIns="91440" tIns="45720" rIns="91440" bIns="45720" rtlCol="0" anchor="b">
            <a:normAutofit/>
          </a:bodyPr>
          <a:lstStyle>
            <a:lvl1pPr>
              <a:buNone/>
              <a:defRPr lang="en-US" sz="1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4349" y="3581400"/>
            <a:ext cx="7601577" cy="7620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2960121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457201"/>
            <a:ext cx="7598570" cy="20573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514351" y="2628900"/>
            <a:ext cx="7598571"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4350" y="3257550"/>
            <a:ext cx="7598571"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452430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8" name="Title 1"/>
          <p:cNvSpPr>
            <a:spLocks noGrp="1"/>
          </p:cNvSpPr>
          <p:nvPr>
            <p:ph type="title"/>
          </p:nvPr>
        </p:nvSpPr>
        <p:spPr>
          <a:xfrm>
            <a:off x="514351" y="457201"/>
            <a:ext cx="7598569" cy="1092200"/>
          </a:xfrm>
        </p:spPr>
        <p:txBody>
          <a:bodyPr/>
          <a:lstStyle/>
          <a:p>
            <a:r>
              <a:rPr lang="en-US"/>
              <a:t>Click to edit Master title style</a:t>
            </a:r>
          </a:p>
        </p:txBody>
      </p:sp>
    </p:spTree>
    <p:extLst>
      <p:ext uri="{BB962C8B-B14F-4D97-AF65-F5344CB8AC3E}">
        <p14:creationId xmlns:p14="http://schemas.microsoft.com/office/powerpoint/2010/main" val="254540510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Vertical Title 1"/>
          <p:cNvSpPr>
            <a:spLocks noGrp="1"/>
          </p:cNvSpPr>
          <p:nvPr>
            <p:ph type="title" orient="vert"/>
          </p:nvPr>
        </p:nvSpPr>
        <p:spPr>
          <a:xfrm>
            <a:off x="6494006" y="457200"/>
            <a:ext cx="1618914" cy="38862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14350" y="457200"/>
            <a:ext cx="5874087" cy="38862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8127280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56561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43603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0056105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1" y="2481436"/>
            <a:ext cx="7598570" cy="1101600"/>
          </a:xfrm>
        </p:spPr>
        <p:txBody>
          <a:bodyPr anchor="b"/>
          <a:lstStyle>
            <a:lvl1pPr algn="l">
              <a:defRPr sz="3000" b="0" cap="all"/>
            </a:lvl1pPr>
          </a:lstStyle>
          <a:p>
            <a:r>
              <a:rPr lang="en-US"/>
              <a:t>Click to edit Master title style</a:t>
            </a:r>
          </a:p>
        </p:txBody>
      </p:sp>
      <p:sp>
        <p:nvSpPr>
          <p:cNvPr id="3" name="Text Placeholder 2"/>
          <p:cNvSpPr>
            <a:spLocks noGrp="1"/>
          </p:cNvSpPr>
          <p:nvPr>
            <p:ph type="body" idx="1"/>
          </p:nvPr>
        </p:nvSpPr>
        <p:spPr>
          <a:xfrm>
            <a:off x="514349" y="3583036"/>
            <a:ext cx="7598571" cy="645300"/>
          </a:xfrm>
        </p:spPr>
        <p:txBody>
          <a:bodyPr anchor="t">
            <a:normAutofit/>
          </a:bodyPr>
          <a:lstStyle>
            <a:lvl1pPr marL="0" indent="0" algn="l">
              <a:buNone/>
              <a:defRPr sz="1500" cap="all">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0829502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4351" y="1606550"/>
            <a:ext cx="3746501" cy="273685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66421" y="1606551"/>
            <a:ext cx="3746499" cy="27368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9868672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30252" y="1663700"/>
            <a:ext cx="3531791"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14351" y="2152651"/>
            <a:ext cx="3747692" cy="219074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72003" y="1670050"/>
            <a:ext cx="35421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367612" y="2152651"/>
            <a:ext cx="3746501" cy="219074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981329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7066802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4/2/2023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1721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555750"/>
            <a:ext cx="2760664" cy="1028700"/>
          </a:xfrm>
        </p:spPr>
        <p:txBody>
          <a:bodyPr anchor="b">
            <a:normAutofit/>
          </a:bodyPr>
          <a:lstStyle>
            <a:lvl1pPr algn="l">
              <a:defRPr sz="1800" b="0"/>
            </a:lvl1pPr>
          </a:lstStyle>
          <a:p>
            <a:r>
              <a:rPr lang="en-US"/>
              <a:t>Click to edit Master title style</a:t>
            </a:r>
          </a:p>
        </p:txBody>
      </p:sp>
      <p:sp>
        <p:nvSpPr>
          <p:cNvPr id="3" name="Content Placeholder 2"/>
          <p:cNvSpPr>
            <a:spLocks noGrp="1"/>
          </p:cNvSpPr>
          <p:nvPr>
            <p:ph idx="1"/>
          </p:nvPr>
        </p:nvSpPr>
        <p:spPr>
          <a:xfrm>
            <a:off x="3486151" y="457201"/>
            <a:ext cx="4626770" cy="38862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14350" y="2584450"/>
            <a:ext cx="2760664" cy="1371600"/>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0108577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title"/>
          </p:nvPr>
        </p:nvSpPr>
        <p:spPr>
          <a:xfrm>
            <a:off x="514350" y="1200150"/>
            <a:ext cx="4623490" cy="1028700"/>
          </a:xfrm>
        </p:spPr>
        <p:txBody>
          <a:bodyPr anchor="b">
            <a:normAutofit/>
          </a:bodyPr>
          <a:lstStyle>
            <a:lvl1pPr algn="l">
              <a:defRPr sz="2100" b="0"/>
            </a:lvl1pPr>
          </a:lstStyle>
          <a:p>
            <a:r>
              <a:rPr lang="en-US"/>
              <a:t>Click to edit Master title style</a:t>
            </a:r>
          </a:p>
        </p:txBody>
      </p:sp>
      <p:sp>
        <p:nvSpPr>
          <p:cNvPr id="14" name="Picture Placeholder 2"/>
          <p:cNvSpPr>
            <a:spLocks noGrp="1" noChangeAspect="1"/>
          </p:cNvSpPr>
          <p:nvPr>
            <p:ph type="pic" idx="1"/>
          </p:nvPr>
        </p:nvSpPr>
        <p:spPr>
          <a:xfrm>
            <a:off x="5652190" y="685800"/>
            <a:ext cx="2460731" cy="3429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p>
        </p:txBody>
      </p:sp>
      <p:sp>
        <p:nvSpPr>
          <p:cNvPr id="4" name="Text Placeholder 3"/>
          <p:cNvSpPr>
            <a:spLocks noGrp="1"/>
          </p:cNvSpPr>
          <p:nvPr>
            <p:ph type="body" sz="half" idx="2"/>
          </p:nvPr>
        </p:nvSpPr>
        <p:spPr>
          <a:xfrm>
            <a:off x="514350" y="2228850"/>
            <a:ext cx="4623490" cy="1371600"/>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0180062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4351" y="457201"/>
            <a:ext cx="7598569" cy="1092200"/>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14351" y="1606551"/>
            <a:ext cx="7598569" cy="273685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442245" y="4402932"/>
            <a:ext cx="1200150"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dirty="0"/>
              <a:pPr/>
              <a:t>4/2/2023</a:t>
            </a:fld>
            <a:endParaRPr lang="en-US"/>
          </a:p>
        </p:txBody>
      </p:sp>
      <p:sp>
        <p:nvSpPr>
          <p:cNvPr id="5" name="Footer Placeholder 4"/>
          <p:cNvSpPr>
            <a:spLocks noGrp="1"/>
          </p:cNvSpPr>
          <p:nvPr>
            <p:ph type="ftr" sz="quarter" idx="3"/>
          </p:nvPr>
        </p:nvSpPr>
        <p:spPr>
          <a:xfrm>
            <a:off x="514351" y="4402932"/>
            <a:ext cx="5870744" cy="283369"/>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699546" y="4402932"/>
            <a:ext cx="413375" cy="283369"/>
          </a:xfrm>
          <a:prstGeom prst="rect">
            <a:avLst/>
          </a:prstGeom>
        </p:spPr>
        <p:txBody>
          <a:bodyPr vert="horz" lIns="91440" tIns="45720" rIns="91440" bIns="45720" rtlCol="0" anchor="ctr"/>
          <a:lstStyle>
            <a:lvl1pPr algn="r">
              <a:defRPr sz="750" b="0" i="0">
                <a:solidFill>
                  <a:schemeClr val="tx1"/>
                </a:solidFill>
                <a:effectLst/>
                <a:latin typeface="+mn-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112884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sldNum="0" hdr="0" ftr="0" dt="0"/>
  <p:txStyles>
    <p:titleStyle>
      <a:lvl1pPr algn="l" defTabSz="342900" rtl="0" eaLnBrk="1" latinLnBrk="0" hangingPunct="1">
        <a:spcBef>
          <a:spcPct val="0"/>
        </a:spcBef>
        <a:buNone/>
        <a:defRPr sz="27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ts val="0"/>
        </a:spcBef>
        <a:spcAft>
          <a:spcPts val="750"/>
        </a:spcAft>
        <a:buClr>
          <a:schemeClr val="tx1"/>
        </a:buClr>
        <a:buSzPct val="100000"/>
        <a:buFont typeface="Arial"/>
        <a:buChar char="•"/>
        <a:defRPr sz="1350" kern="1200" cap="none">
          <a:solidFill>
            <a:schemeClr val="tx1"/>
          </a:solidFill>
          <a:effectLst/>
          <a:latin typeface="+mn-lt"/>
          <a:ea typeface="+mn-ea"/>
          <a:cs typeface="+mn-cs"/>
        </a:defRPr>
      </a:lvl1pPr>
      <a:lvl2pPr marL="557213" indent="-214313" algn="l" defTabSz="342900" rtl="0" eaLnBrk="1" latinLnBrk="0" hangingPunct="1">
        <a:spcBef>
          <a:spcPts val="0"/>
        </a:spcBef>
        <a:spcAft>
          <a:spcPts val="750"/>
        </a:spcAft>
        <a:buClr>
          <a:schemeClr val="tx1"/>
        </a:buClr>
        <a:buSzPct val="100000"/>
        <a:buFont typeface="Arial"/>
        <a:buChar char="•"/>
        <a:defRPr sz="1200" kern="1200" cap="none">
          <a:solidFill>
            <a:schemeClr val="tx1"/>
          </a:solidFill>
          <a:effectLst/>
          <a:latin typeface="+mn-lt"/>
          <a:ea typeface="+mn-ea"/>
          <a:cs typeface="+mn-cs"/>
        </a:defRPr>
      </a:lvl2pPr>
      <a:lvl3pPr marL="900113" indent="-214313" algn="l" defTabSz="342900" rtl="0" eaLnBrk="1" latinLnBrk="0" hangingPunct="1">
        <a:spcBef>
          <a:spcPts val="0"/>
        </a:spcBef>
        <a:spcAft>
          <a:spcPts val="750"/>
        </a:spcAft>
        <a:buClr>
          <a:schemeClr val="tx1"/>
        </a:buClr>
        <a:buSzPct val="100000"/>
        <a:buFont typeface="Arial"/>
        <a:buChar char="•"/>
        <a:defRPr sz="1050" kern="1200" cap="none">
          <a:solidFill>
            <a:schemeClr val="tx1"/>
          </a:solidFill>
          <a:effectLst/>
          <a:latin typeface="+mn-lt"/>
          <a:ea typeface="+mn-ea"/>
          <a:cs typeface="+mn-cs"/>
        </a:defRPr>
      </a:lvl3pPr>
      <a:lvl4pPr marL="11572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4pPr>
      <a:lvl5pPr marL="1500188" indent="-128588"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5pPr>
      <a:lvl6pPr marL="18859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6pPr>
      <a:lvl7pPr marL="22288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7pPr>
      <a:lvl8pPr marL="25717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8pPr>
      <a:lvl9pPr marL="2914650" indent="-171450" algn="l" defTabSz="342900" rtl="0" eaLnBrk="1" latinLnBrk="0" hangingPunct="1">
        <a:spcBef>
          <a:spcPts val="0"/>
        </a:spcBef>
        <a:spcAft>
          <a:spcPts val="750"/>
        </a:spcAft>
        <a:buClr>
          <a:schemeClr val="tx1"/>
        </a:buClr>
        <a:buSzPct val="100000"/>
        <a:buFont typeface="Arial"/>
        <a:buChar char="•"/>
        <a:defRPr sz="90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feeds.feedburner.com/ndtvnews-world-news"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8.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hyperlink" Target="HTTPS://WWW.RESEARCHGATE.NET/PUBLICATION/325775102_AUTOMATIC_"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hyperlink" Target="HTTPS://UNCW.EDU/CSB/MSCSIS/COMPLETE/PDF/NAHAR_FALL2019.PDF" TargetMode="External"/><Relationship Id="rId4" Type="http://schemas.openxmlformats.org/officeDocument/2006/relationships/hyperlink" Target="HTTPS://IEEEXPLORE.IEEE.ORG/DOCUMENT/8336568"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ijraset.com/best-journal/newsin-a-news-summarizer-and-analyzer" TargetMode="External"/><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447242" y="2873192"/>
            <a:ext cx="8134687" cy="2003439"/>
          </a:xfrm>
          <a:prstGeom prst="rect">
            <a:avLst/>
          </a:prstGeom>
          <a:effectLst>
            <a:glow rad="127000">
              <a:schemeClr val="tx1"/>
            </a:glow>
            <a:outerShdw blurRad="50800" dist="38100" dir="5400000" algn="t" rotWithShape="0">
              <a:prstClr val="black">
                <a:alpha val="40000"/>
              </a:prstClr>
            </a:outerShdw>
          </a:effectLst>
          <a:scene3d>
            <a:camera prst="orthographicFront"/>
            <a:lightRig rig="threePt" dir="t">
              <a:rot lat="0" lon="0" rev="21594000"/>
            </a:lightRig>
          </a:scene3d>
          <a:sp3d extrusionH="57150" contourW="44450" prstMaterial="metal">
            <a:bevelT w="57150" h="44450"/>
            <a:bevelB w="19050" h="107950"/>
          </a:sp3d>
        </p:spPr>
        <p:style>
          <a:lnRef idx="1">
            <a:schemeClr val="accent6"/>
          </a:lnRef>
          <a:fillRef idx="2">
            <a:schemeClr val="accent6"/>
          </a:fillRef>
          <a:effectRef idx="1">
            <a:schemeClr val="accent6"/>
          </a:effectRef>
          <a:fontRef idx="minor">
            <a:schemeClr val="dk1"/>
          </a:fontRef>
        </p:style>
        <p:txBody>
          <a:bodyPr spcFirstLastPara="1" wrap="square" lIns="91425" tIns="91425" rIns="108000" bIns="91425" anchor="ctr" anchorCtr="0">
            <a:normAutofit fontScale="40000" lnSpcReduction="20000"/>
            <a:sp3d extrusionH="146050" prstMaterial="dkEdge">
              <a:bevelT w="215900" h="158750" prst="angle"/>
              <a:bevelB w="50800" h="158750"/>
            </a:sp3d>
          </a:bodyPr>
          <a:lstStyle/>
          <a:p>
            <a:pPr algn="ctr"/>
            <a:r>
              <a:rPr lang="en" sz="3500" b="1" dirty="0">
                <a:solidFill>
                  <a:schemeClr val="bg1">
                    <a:lumMod val="95000"/>
                    <a:lumOff val="5000"/>
                  </a:schemeClr>
                </a:solidFill>
                <a:effectLst>
                  <a:glow rad="152400">
                    <a:prstClr val="white"/>
                  </a:glow>
                  <a:outerShdw blurRad="50800" dist="38100" dir="8100000" algn="tr" rotWithShape="0">
                    <a:prstClr val="black">
                      <a:lumMod val="95000"/>
                      <a:lumOff val="5000"/>
                      <a:alpha val="40000"/>
                    </a:prstClr>
                  </a:outerShdw>
                </a:effectLst>
                <a:latin typeface="arial rounded mt bold"/>
                <a:ea typeface="+mn-lt"/>
                <a:cs typeface="+mn-lt"/>
              </a:rPr>
              <a:t>STUDENT NAME: ANUSHREE SALUNKE            ROLL NO: 19                           DIVISION:C </a:t>
            </a:r>
            <a:endParaRPr lang="en" sz="3500" dirty="0">
              <a:solidFill>
                <a:schemeClr val="bg1">
                  <a:lumMod val="95000"/>
                  <a:lumOff val="5000"/>
                </a:schemeClr>
              </a:solidFill>
              <a:effectLst>
                <a:glow rad="152400">
                  <a:prstClr val="white"/>
                </a:glow>
                <a:outerShdw blurRad="50800" dist="38100" dir="8100000" algn="tr" rotWithShape="0">
                  <a:prstClr val="black">
                    <a:lumMod val="95000"/>
                    <a:lumOff val="5000"/>
                    <a:alpha val="40000"/>
                  </a:prstClr>
                </a:outerShdw>
              </a:effectLst>
              <a:latin typeface="arial rounded mt bold"/>
              <a:ea typeface="+mn-lt"/>
              <a:cs typeface="+mn-lt"/>
            </a:endParaRPr>
          </a:p>
          <a:p>
            <a:pPr algn="ctr"/>
            <a:r>
              <a:rPr lang="en" sz="3500" b="1" dirty="0">
                <a:solidFill>
                  <a:schemeClr val="bg1">
                    <a:lumMod val="95000"/>
                    <a:lumOff val="5000"/>
                  </a:schemeClr>
                </a:solidFill>
                <a:effectLst>
                  <a:glow rad="152400">
                    <a:schemeClr val="tx1"/>
                  </a:glow>
                  <a:outerShdw blurRad="50800" dist="38100" dir="8100000" algn="tr" rotWithShape="0">
                    <a:schemeClr val="bg1">
                      <a:lumMod val="95000"/>
                      <a:lumOff val="5000"/>
                      <a:alpha val="40000"/>
                    </a:schemeClr>
                  </a:outerShdw>
                </a:effectLst>
                <a:latin typeface="Arial Rounded MT Bold"/>
                <a:cs typeface="Times New Roman"/>
              </a:rPr>
              <a:t> Student name: Eisha Saini                               Roll no: 15                           </a:t>
            </a:r>
            <a:r>
              <a:rPr lang="en" sz="3500" b="1" dirty="0" err="1">
                <a:solidFill>
                  <a:schemeClr val="bg1">
                    <a:lumMod val="95000"/>
                    <a:lumOff val="5000"/>
                  </a:schemeClr>
                </a:solidFill>
                <a:effectLst>
                  <a:glow rad="152400">
                    <a:schemeClr val="tx1"/>
                  </a:glow>
                  <a:outerShdw blurRad="50800" dist="38100" dir="8100000" algn="tr" rotWithShape="0">
                    <a:schemeClr val="bg1">
                      <a:lumMod val="95000"/>
                      <a:lumOff val="5000"/>
                      <a:alpha val="40000"/>
                    </a:schemeClr>
                  </a:outerShdw>
                </a:effectLst>
                <a:latin typeface="Arial Rounded MT Bold"/>
                <a:cs typeface="Times New Roman"/>
              </a:rPr>
              <a:t>Division:C</a:t>
            </a:r>
            <a:r>
              <a:rPr lang="en" sz="3500" b="1" dirty="0">
                <a:solidFill>
                  <a:schemeClr val="bg1">
                    <a:lumMod val="95000"/>
                    <a:lumOff val="5000"/>
                  </a:schemeClr>
                </a:solidFill>
                <a:effectLst>
                  <a:glow rad="152400">
                    <a:schemeClr val="tx1"/>
                  </a:glow>
                  <a:outerShdw blurRad="50800" dist="38100" dir="8100000" algn="tr" rotWithShape="0">
                    <a:schemeClr val="bg1">
                      <a:lumMod val="95000"/>
                      <a:lumOff val="5000"/>
                      <a:alpha val="40000"/>
                    </a:schemeClr>
                  </a:outerShdw>
                </a:effectLst>
                <a:latin typeface="Arial Rounded MT Bold"/>
                <a:cs typeface="Times New Roman"/>
              </a:rPr>
              <a:t> </a:t>
            </a:r>
            <a:endParaRPr lang="en-US" sz="3500" b="1" dirty="0">
              <a:solidFill>
                <a:schemeClr val="bg1">
                  <a:lumMod val="95000"/>
                  <a:lumOff val="5000"/>
                </a:schemeClr>
              </a:solidFill>
              <a:effectLst>
                <a:glow rad="152400">
                  <a:schemeClr val="tx1"/>
                </a:glow>
                <a:outerShdw blurRad="50800" dist="38100" dir="8100000" algn="tr" rotWithShape="0">
                  <a:schemeClr val="bg1">
                    <a:lumMod val="95000"/>
                    <a:lumOff val="5000"/>
                    <a:alpha val="40000"/>
                  </a:schemeClr>
                </a:outerShdw>
              </a:effectLst>
              <a:latin typeface="Arial Rounded MT Bold"/>
              <a:cs typeface="Times New Roman"/>
            </a:endParaRPr>
          </a:p>
          <a:p>
            <a:pPr algn="ctr"/>
            <a:r>
              <a:rPr lang="en" sz="3500" b="1" dirty="0">
                <a:solidFill>
                  <a:schemeClr val="bg1">
                    <a:lumMod val="95000"/>
                    <a:lumOff val="5000"/>
                  </a:schemeClr>
                </a:solidFill>
                <a:effectLst>
                  <a:glow rad="152400">
                    <a:schemeClr val="tx1"/>
                  </a:glow>
                  <a:outerShdw blurRad="50800" dist="38100" dir="8100000" algn="tr" rotWithShape="0">
                    <a:schemeClr val="bg1">
                      <a:lumMod val="95000"/>
                      <a:lumOff val="5000"/>
                      <a:alpha val="40000"/>
                    </a:schemeClr>
                  </a:outerShdw>
                </a:effectLst>
                <a:latin typeface="Arial Rounded MT Bold"/>
                <a:cs typeface="Times New Roman"/>
              </a:rPr>
              <a:t>Student name: Pooja </a:t>
            </a:r>
            <a:r>
              <a:rPr lang="en" sz="3500" b="1" dirty="0" err="1">
                <a:solidFill>
                  <a:schemeClr val="bg1">
                    <a:lumMod val="95000"/>
                    <a:lumOff val="5000"/>
                  </a:schemeClr>
                </a:solidFill>
                <a:effectLst>
                  <a:glow rad="152400">
                    <a:schemeClr val="tx1"/>
                  </a:glow>
                  <a:outerShdw blurRad="50800" dist="38100" dir="8100000" algn="tr" rotWithShape="0">
                    <a:schemeClr val="bg1">
                      <a:lumMod val="95000"/>
                      <a:lumOff val="5000"/>
                      <a:alpha val="40000"/>
                    </a:schemeClr>
                  </a:outerShdw>
                </a:effectLst>
                <a:latin typeface="Arial Rounded MT Bold"/>
                <a:cs typeface="Times New Roman"/>
              </a:rPr>
              <a:t>Tumma</a:t>
            </a:r>
            <a:r>
              <a:rPr lang="en" sz="3500" b="1" dirty="0">
                <a:solidFill>
                  <a:schemeClr val="bg1">
                    <a:lumMod val="95000"/>
                    <a:lumOff val="5000"/>
                  </a:schemeClr>
                </a:solidFill>
                <a:effectLst>
                  <a:glow rad="152400">
                    <a:schemeClr val="tx1"/>
                  </a:glow>
                  <a:outerShdw blurRad="50800" dist="38100" dir="8100000" algn="tr" rotWithShape="0">
                    <a:schemeClr val="bg1">
                      <a:lumMod val="95000"/>
                      <a:lumOff val="5000"/>
                      <a:alpha val="40000"/>
                    </a:schemeClr>
                  </a:outerShdw>
                </a:effectLst>
                <a:latin typeface="Arial Rounded MT Bold"/>
                <a:cs typeface="Times New Roman"/>
              </a:rPr>
              <a:t>                          Roll no: 58                           </a:t>
            </a:r>
            <a:r>
              <a:rPr lang="en" sz="3500" b="1" dirty="0" err="1">
                <a:solidFill>
                  <a:schemeClr val="bg1">
                    <a:lumMod val="95000"/>
                    <a:lumOff val="5000"/>
                  </a:schemeClr>
                </a:solidFill>
                <a:effectLst>
                  <a:glow rad="152400">
                    <a:schemeClr val="tx1"/>
                  </a:glow>
                  <a:outerShdw blurRad="50800" dist="38100" dir="8100000" algn="tr" rotWithShape="0">
                    <a:schemeClr val="bg1">
                      <a:lumMod val="95000"/>
                      <a:lumOff val="5000"/>
                      <a:alpha val="40000"/>
                    </a:schemeClr>
                  </a:outerShdw>
                </a:effectLst>
                <a:latin typeface="Arial Rounded MT Bold"/>
                <a:cs typeface="Times New Roman"/>
              </a:rPr>
              <a:t>Division:C</a:t>
            </a:r>
            <a:endParaRPr lang="en-US" dirty="0" err="1">
              <a:solidFill>
                <a:schemeClr val="bg1">
                  <a:lumMod val="95000"/>
                  <a:lumOff val="5000"/>
                </a:schemeClr>
              </a:solidFill>
            </a:endParaRPr>
          </a:p>
          <a:p>
            <a:pPr marL="0" indent="0" algn="ctr"/>
            <a:r>
              <a:rPr lang="en-US" sz="3500" b="1" dirty="0">
                <a:solidFill>
                  <a:schemeClr val="bg1">
                    <a:lumMod val="95000"/>
                    <a:lumOff val="5000"/>
                  </a:schemeClr>
                </a:solidFill>
                <a:effectLst>
                  <a:glow rad="152400">
                    <a:schemeClr val="tx1"/>
                  </a:glow>
                  <a:outerShdw blurRad="50800" dist="38100" dir="8100000" algn="tr" rotWithShape="0">
                    <a:schemeClr val="bg1">
                      <a:lumMod val="95000"/>
                      <a:lumOff val="5000"/>
                      <a:alpha val="40000"/>
                    </a:schemeClr>
                  </a:outerShdw>
                </a:effectLst>
                <a:latin typeface="Arial Rounded MT Bold"/>
                <a:cs typeface="Times New Roman"/>
              </a:rPr>
              <a:t>Student name: Sanskruti Shinde                Roll no: 42                           </a:t>
            </a:r>
            <a:r>
              <a:rPr lang="en-US" sz="3500" b="1" dirty="0" err="1">
                <a:solidFill>
                  <a:schemeClr val="bg1">
                    <a:lumMod val="95000"/>
                    <a:lumOff val="5000"/>
                  </a:schemeClr>
                </a:solidFill>
                <a:effectLst>
                  <a:glow rad="152400">
                    <a:schemeClr val="tx1"/>
                  </a:glow>
                  <a:outerShdw blurRad="50800" dist="38100" dir="8100000" algn="tr" rotWithShape="0">
                    <a:schemeClr val="bg1">
                      <a:lumMod val="95000"/>
                      <a:lumOff val="5000"/>
                      <a:alpha val="40000"/>
                    </a:schemeClr>
                  </a:outerShdw>
                </a:effectLst>
                <a:latin typeface="Arial Rounded MT Bold"/>
                <a:cs typeface="Times New Roman"/>
              </a:rPr>
              <a:t>Division:C</a:t>
            </a:r>
            <a:endParaRPr lang="en-US" sz="3500" b="1" dirty="0" err="1">
              <a:solidFill>
                <a:schemeClr val="bg1">
                  <a:lumMod val="95000"/>
                  <a:lumOff val="5000"/>
                </a:schemeClr>
              </a:solidFill>
              <a:effectLst>
                <a:glow rad="152400">
                  <a:prstClr val="white"/>
                </a:glow>
                <a:outerShdw blurRad="50800" dist="38100" dir="8100000" algn="tr" rotWithShape="0">
                  <a:prstClr val="black">
                    <a:lumMod val="95000"/>
                    <a:lumOff val="5000"/>
                    <a:alpha val="40000"/>
                  </a:prstClr>
                </a:outerShdw>
              </a:effectLst>
              <a:latin typeface="Arial Rounded MT Bold"/>
              <a:cs typeface="Times New Roman"/>
            </a:endParaRPr>
          </a:p>
          <a:p>
            <a:pPr marL="0" lvl="0" indent="0" algn="ctr" rtl="0">
              <a:spcBef>
                <a:spcPts val="0"/>
              </a:spcBef>
              <a:spcAft>
                <a:spcPts val="0"/>
              </a:spcAft>
              <a:buNone/>
            </a:pPr>
            <a:endParaRPr sz="3500" b="1">
              <a:solidFill>
                <a:schemeClr val="bg1">
                  <a:lumMod val="95000"/>
                  <a:lumOff val="5000"/>
                </a:schemeClr>
              </a:solidFill>
              <a:effectLst>
                <a:glow rad="152400">
                  <a:schemeClr val="tx1"/>
                </a:glow>
                <a:outerShdw blurRad="50800" dist="38100" dir="8100000" algn="tr" rotWithShape="0">
                  <a:schemeClr val="bg1">
                    <a:lumMod val="95000"/>
                    <a:lumOff val="5000"/>
                    <a:alpha val="40000"/>
                  </a:schemeClr>
                </a:outerShdw>
              </a:effectLst>
              <a:latin typeface="Arial Rounded MT Bold" panose="020F0704030504030204" pitchFamily="34" charset="0"/>
              <a:cs typeface="Times New Roman" panose="02020603050405020304" pitchFamily="18" charset="0"/>
            </a:endParaRPr>
          </a:p>
          <a:p>
            <a:pPr marL="0" lvl="0" indent="0" algn="ctr" rtl="0">
              <a:spcBef>
                <a:spcPts val="0"/>
              </a:spcBef>
              <a:spcAft>
                <a:spcPts val="0"/>
              </a:spcAft>
              <a:buNone/>
            </a:pPr>
            <a:endParaRPr sz="3500" b="1">
              <a:solidFill>
                <a:schemeClr val="bg1">
                  <a:lumMod val="95000"/>
                  <a:lumOff val="5000"/>
                </a:schemeClr>
              </a:solidFill>
              <a:effectLst>
                <a:glow rad="152400">
                  <a:schemeClr val="tx1"/>
                </a:glow>
                <a:outerShdw blurRad="50800" dist="38100" dir="8100000" algn="tr" rotWithShape="0">
                  <a:schemeClr val="bg1">
                    <a:lumMod val="95000"/>
                    <a:lumOff val="5000"/>
                    <a:alpha val="40000"/>
                  </a:schemeClr>
                </a:outerShdw>
              </a:effectLst>
              <a:latin typeface="Arial Rounded MT Bold" panose="020F0704030504030204" pitchFamily="34" charset="0"/>
              <a:cs typeface="Times New Roman" panose="02020603050405020304" pitchFamily="18" charset="0"/>
            </a:endParaRPr>
          </a:p>
          <a:p>
            <a:pPr marL="0" indent="0" algn="ctr">
              <a:buClr>
                <a:schemeClr val="dk1"/>
              </a:buClr>
              <a:buSzPts val="1100"/>
            </a:pPr>
            <a:r>
              <a:rPr lang="en" sz="4500" b="1" dirty="0">
                <a:solidFill>
                  <a:schemeClr val="bg1">
                    <a:lumMod val="95000"/>
                    <a:lumOff val="5000"/>
                  </a:schemeClr>
                </a:solidFill>
                <a:effectLst>
                  <a:glow rad="152400">
                    <a:schemeClr val="tx1"/>
                  </a:glow>
                  <a:outerShdw blurRad="50800" dist="38100" dir="8100000" algn="tr" rotWithShape="0">
                    <a:schemeClr val="bg1">
                      <a:lumMod val="95000"/>
                      <a:lumOff val="5000"/>
                      <a:alpha val="40000"/>
                    </a:schemeClr>
                  </a:outerShdw>
                </a:effectLst>
                <a:latin typeface="Arial Rounded MT Bold"/>
                <a:cs typeface="Times New Roman"/>
              </a:rPr>
              <a:t>Under the Guidance of: </a:t>
            </a:r>
            <a:r>
              <a:rPr lang="en" sz="5000" b="1" dirty="0">
                <a:solidFill>
                  <a:schemeClr val="bg1">
                    <a:lumMod val="95000"/>
                    <a:lumOff val="5000"/>
                  </a:schemeClr>
                </a:solidFill>
                <a:effectLst>
                  <a:glow rad="152400">
                    <a:schemeClr val="tx1"/>
                  </a:glow>
                  <a:outerShdw blurRad="50800" dist="38100" dir="8100000" algn="tr" rotWithShape="0">
                    <a:schemeClr val="bg1">
                      <a:lumMod val="95000"/>
                      <a:lumOff val="5000"/>
                      <a:alpha val="40000"/>
                    </a:schemeClr>
                  </a:outerShdw>
                </a:effectLst>
                <a:highlight>
                  <a:srgbClr val="FFFF00"/>
                </a:highlight>
                <a:latin typeface="Arial Rounded MT Bold"/>
                <a:cs typeface="Times New Roman"/>
              </a:rPr>
              <a:t>Prof.</a:t>
            </a:r>
            <a:r>
              <a:rPr lang="en" sz="4500" b="1" dirty="0">
                <a:solidFill>
                  <a:schemeClr val="bg1">
                    <a:lumMod val="95000"/>
                    <a:lumOff val="5000"/>
                  </a:schemeClr>
                </a:solidFill>
                <a:effectLst>
                  <a:glow rad="152400">
                    <a:schemeClr val="tx1"/>
                  </a:glow>
                  <a:outerShdw blurRad="50800" dist="38100" dir="8100000" algn="tr" rotWithShape="0">
                    <a:schemeClr val="bg1">
                      <a:lumMod val="95000"/>
                      <a:lumOff val="5000"/>
                      <a:alpha val="40000"/>
                    </a:schemeClr>
                  </a:outerShdw>
                </a:effectLst>
                <a:highlight>
                  <a:srgbClr val="FFFF00"/>
                </a:highlight>
                <a:latin typeface="Arial Rounded MT Bold"/>
                <a:cs typeface="Times New Roman"/>
              </a:rPr>
              <a:t> Suchita DANGE</a:t>
            </a:r>
            <a:endParaRPr sz="1400" dirty="0">
              <a:solidFill>
                <a:schemeClr val="bg1">
                  <a:lumMod val="95000"/>
                  <a:lumOff val="5000"/>
                </a:schemeClr>
              </a:solidFill>
              <a:effectLst/>
              <a:latin typeface="Calibri"/>
              <a:cs typeface="Calibri"/>
            </a:endParaRPr>
          </a:p>
        </p:txBody>
      </p:sp>
      <p:sp>
        <p:nvSpPr>
          <p:cNvPr id="55" name="Google Shape;55;p13"/>
          <p:cNvSpPr txBox="1"/>
          <p:nvPr/>
        </p:nvSpPr>
        <p:spPr>
          <a:xfrm>
            <a:off x="1553029" y="1960117"/>
            <a:ext cx="5842258" cy="769411"/>
          </a:xfrm>
          <a:prstGeom prst="rect">
            <a:avLst/>
          </a:prstGeom>
          <a:ln/>
          <a:scene3d>
            <a:camera prst="orthographicFront"/>
            <a:lightRig rig="threePt" dir="t"/>
          </a:scene3d>
          <a:sp3d>
            <a:bevelT w="152400" h="50800" prst="softRound"/>
          </a:sp3d>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spAutoFit/>
          </a:bodyPr>
          <a:lstStyle/>
          <a:p>
            <a:pPr algn="ctr"/>
            <a:r>
              <a:rPr lang="en" sz="2000" b="1">
                <a:latin typeface="Times New Roman" panose="02020603050405020304" pitchFamily="18" charset="0"/>
                <a:cs typeface="Times New Roman" panose="02020603050405020304" pitchFamily="18" charset="0"/>
              </a:rPr>
              <a:t>              -</a:t>
            </a:r>
            <a:r>
              <a:rPr lang="en" sz="2000" b="1" u="sng">
                <a:latin typeface="Times New Roman" panose="02020603050405020304" pitchFamily="18" charset="0"/>
                <a:cs typeface="Times New Roman" panose="02020603050405020304" pitchFamily="18" charset="0"/>
              </a:rPr>
              <a:t>News Summarizer and Analyzer</a:t>
            </a:r>
            <a:br>
              <a:rPr lang="en" sz="2000" b="1" u="sng">
                <a:latin typeface="Times New Roman" panose="02020603050405020304" pitchFamily="18" charset="0"/>
                <a:cs typeface="Times New Roman" panose="02020603050405020304" pitchFamily="18" charset="0"/>
              </a:rPr>
            </a:br>
            <a:r>
              <a:rPr lang="en" b="1" u="sng">
                <a:latin typeface="Times New Roman" panose="02020603050405020304" pitchFamily="18" charset="0"/>
                <a:cs typeface="Times New Roman" panose="02020603050405020304" pitchFamily="18" charset="0"/>
              </a:rPr>
              <a:t>(Group no : 09 )</a:t>
            </a:r>
            <a:endParaRPr sz="2000" b="1" u="sng">
              <a:latin typeface="Times New Roman" panose="02020603050405020304" pitchFamily="18" charset="0"/>
              <a:cs typeface="Times New Roman" panose="02020603050405020304" pitchFamily="18" charset="0"/>
            </a:endParaRPr>
          </a:p>
        </p:txBody>
      </p:sp>
      <p:sp>
        <p:nvSpPr>
          <p:cNvPr id="56" name="Google Shape;56;p13"/>
          <p:cNvSpPr txBox="1"/>
          <p:nvPr/>
        </p:nvSpPr>
        <p:spPr>
          <a:xfrm>
            <a:off x="1095830" y="1050539"/>
            <a:ext cx="6770914" cy="830966"/>
          </a:xfrm>
          <a:prstGeom prst="rect">
            <a:avLst/>
          </a:prstGeom>
          <a:ln>
            <a:noFill/>
          </a:ln>
          <a:effectLst/>
          <a:scene3d>
            <a:camera prst="orthographicFront">
              <a:rot lat="0" lon="0" rev="0"/>
            </a:camera>
            <a:lightRig rig="contrasting" dir="t">
              <a:rot lat="0" lon="0" rev="7800000"/>
            </a:lightRig>
          </a:scene3d>
          <a:sp3d>
            <a:bevelT w="139700" h="139700" prst="angle"/>
          </a:sp3d>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spAutoFit/>
          </a:bodyPr>
          <a:lstStyle/>
          <a:p>
            <a:pPr marL="457200" lvl="0" indent="0" algn="ctr" rtl="0">
              <a:spcBef>
                <a:spcPts val="0"/>
              </a:spcBef>
              <a:spcAft>
                <a:spcPts val="0"/>
              </a:spcAft>
              <a:buClr>
                <a:schemeClr val="dk1"/>
              </a:buClr>
              <a:buSzPts val="1100"/>
              <a:buFont typeface="Arial"/>
              <a:buNone/>
            </a:pPr>
            <a:r>
              <a:rPr lang="en" sz="2400">
                <a:solidFill>
                  <a:schemeClr val="dk1"/>
                </a:solidFill>
                <a:latin typeface="Algerian" panose="04020705040A02060702" pitchFamily="82" charset="0"/>
              </a:rPr>
              <a:t>DEPARTMENT OF COMPUTER ENGINEERING</a:t>
            </a:r>
            <a:endParaRPr sz="2400">
              <a:solidFill>
                <a:schemeClr val="dk1"/>
              </a:solidFill>
              <a:latin typeface="Algerian" panose="04020705040A02060702" pitchFamily="82" charset="0"/>
            </a:endParaRPr>
          </a:p>
          <a:p>
            <a:pPr marL="0" lvl="0" indent="0" algn="l" rtl="0">
              <a:spcBef>
                <a:spcPts val="0"/>
              </a:spcBef>
              <a:spcAft>
                <a:spcPts val="0"/>
              </a:spcAft>
              <a:buNone/>
            </a:pPr>
            <a:endParaRPr/>
          </a:p>
        </p:txBody>
      </p:sp>
      <p:pic>
        <p:nvPicPr>
          <p:cNvPr id="57" name="Google Shape;57;p13"/>
          <p:cNvPicPr preferRelativeResize="0"/>
          <p:nvPr/>
        </p:nvPicPr>
        <p:blipFill>
          <a:blip r:embed="rId3">
            <a:alphaModFix/>
          </a:blip>
          <a:stretch>
            <a:fillRect/>
          </a:stretch>
        </p:blipFill>
        <p:spPr>
          <a:xfrm>
            <a:off x="1386114" y="180755"/>
            <a:ext cx="6132286" cy="830966"/>
          </a:xfrm>
          <a:prstGeom prst="rect">
            <a:avLst/>
          </a:prstGeom>
          <a:noFill/>
          <a:ln>
            <a:noFill/>
          </a:ln>
        </p:spPr>
      </p:pic>
      <p:pic>
        <p:nvPicPr>
          <p:cNvPr id="3" name="Picture 2">
            <a:extLst>
              <a:ext uri="{FF2B5EF4-FFF2-40B4-BE49-F238E27FC236}">
                <a16:creationId xmlns:a16="http://schemas.microsoft.com/office/drawing/2014/main" id="{83BACE5C-3329-0CD2-D276-4D21F8EDD1F1}"/>
              </a:ext>
            </a:extLst>
          </p:cNvPr>
          <p:cNvPicPr>
            <a:picLocks noChangeAspect="1"/>
          </p:cNvPicPr>
          <p:nvPr/>
        </p:nvPicPr>
        <p:blipFill>
          <a:blip r:embed="rId4"/>
          <a:stretch>
            <a:fillRect/>
          </a:stretch>
        </p:blipFill>
        <p:spPr>
          <a:xfrm>
            <a:off x="2005316" y="2025169"/>
            <a:ext cx="1092301" cy="4770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75496" y="288275"/>
            <a:ext cx="1616337" cy="572700"/>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rmAutofit fontScale="90000"/>
          </a:bodyPr>
          <a:lstStyle/>
          <a:p>
            <a:pPr marL="0" lvl="0" indent="0" algn="l" rtl="0">
              <a:spcBef>
                <a:spcPts val="0"/>
              </a:spcBef>
              <a:spcAft>
                <a:spcPts val="0"/>
              </a:spcAft>
              <a:buNone/>
            </a:pPr>
            <a:r>
              <a:rPr lang="en" b="1" u="sng"/>
              <a:t>Scope</a:t>
            </a:r>
            <a:endParaRPr b="1" u="sng"/>
          </a:p>
        </p:txBody>
      </p:sp>
      <p:sp>
        <p:nvSpPr>
          <p:cNvPr id="72" name="Google Shape;72;p15"/>
          <p:cNvSpPr txBox="1">
            <a:spLocks noGrp="1"/>
          </p:cNvSpPr>
          <p:nvPr>
            <p:ph type="body" idx="1"/>
          </p:nvPr>
        </p:nvSpPr>
        <p:spPr>
          <a:xfrm>
            <a:off x="375496" y="984219"/>
            <a:ext cx="8463705" cy="3406383"/>
          </a:xfrm>
          <a:prstGeom prst="rect">
            <a:avLst/>
          </a:prstGeom>
          <a:solidFill>
            <a:schemeClr val="tx1">
              <a:lumMod val="95000"/>
            </a:schemeClr>
          </a:solidFill>
          <a:effectLst>
            <a:softEdge rad="12700"/>
          </a:effectLst>
          <a:scene3d>
            <a:camera prst="orthographicFront"/>
            <a:lightRig rig="threePt" dir="t"/>
          </a:scene3d>
          <a:sp3d>
            <a:bevelT prst="relaxedInset"/>
          </a:sp3d>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rmAutofit fontScale="92500" lnSpcReduction="20000"/>
          </a:bodyPr>
          <a:lstStyle/>
          <a:p>
            <a:pPr marL="0" lvl="0" indent="0" rtl="0">
              <a:lnSpc>
                <a:spcPct val="150000"/>
              </a:lnSpc>
              <a:spcBef>
                <a:spcPts val="0"/>
              </a:spcBef>
              <a:spcAft>
                <a:spcPts val="1200"/>
              </a:spcAft>
              <a:buNone/>
            </a:pPr>
            <a:r>
              <a:rPr lang="en-US" sz="1600" b="1"/>
              <a:t>1.To extract data through news Website</a:t>
            </a:r>
          </a:p>
          <a:p>
            <a:pPr marL="0" lvl="0" indent="0" rtl="0">
              <a:lnSpc>
                <a:spcPct val="150000"/>
              </a:lnSpc>
              <a:spcBef>
                <a:spcPts val="0"/>
              </a:spcBef>
              <a:spcAft>
                <a:spcPts val="1200"/>
              </a:spcAft>
              <a:buNone/>
            </a:pPr>
            <a:r>
              <a:rPr lang="en-US" sz="1600" b="1"/>
              <a:t>2.Segregating that news as per the Domain</a:t>
            </a:r>
          </a:p>
          <a:p>
            <a:pPr marL="0" lvl="0" indent="0" rtl="0">
              <a:lnSpc>
                <a:spcPct val="150000"/>
              </a:lnSpc>
              <a:spcBef>
                <a:spcPts val="0"/>
              </a:spcBef>
              <a:spcAft>
                <a:spcPts val="1200"/>
              </a:spcAft>
              <a:buNone/>
            </a:pPr>
            <a:r>
              <a:rPr lang="en-US" sz="1600" b="1"/>
              <a:t>3. Extracting the domain data count for summarization and analyzation </a:t>
            </a:r>
          </a:p>
          <a:p>
            <a:pPr marL="0" lvl="0" indent="0" rtl="0">
              <a:lnSpc>
                <a:spcPct val="150000"/>
              </a:lnSpc>
              <a:spcBef>
                <a:spcPts val="0"/>
              </a:spcBef>
              <a:spcAft>
                <a:spcPts val="1200"/>
              </a:spcAft>
              <a:buNone/>
            </a:pPr>
            <a:r>
              <a:rPr lang="en-US" sz="1600" b="1"/>
              <a:t>4. To store that count of the domain data in the database </a:t>
            </a:r>
          </a:p>
          <a:p>
            <a:pPr marL="0" indent="0">
              <a:lnSpc>
                <a:spcPct val="150000"/>
              </a:lnSpc>
              <a:spcAft>
                <a:spcPts val="1200"/>
              </a:spcAft>
              <a:buNone/>
            </a:pPr>
            <a:r>
              <a:rPr lang="en-US" sz="1600" b="1"/>
              <a:t>5. Summarizing the news and displaying them </a:t>
            </a:r>
          </a:p>
          <a:p>
            <a:pPr marL="0" lvl="0" indent="0" rtl="0">
              <a:lnSpc>
                <a:spcPct val="150000"/>
              </a:lnSpc>
              <a:spcBef>
                <a:spcPts val="0"/>
              </a:spcBef>
              <a:spcAft>
                <a:spcPts val="1200"/>
              </a:spcAft>
              <a:buNone/>
            </a:pPr>
            <a:r>
              <a:rPr lang="en-US" sz="1600" b="1"/>
              <a:t>6. After summarization is done then Extracting the domain data count from database for analyzing.</a:t>
            </a:r>
          </a:p>
          <a:p>
            <a:pPr marL="0" lvl="0" indent="0" rtl="0">
              <a:lnSpc>
                <a:spcPct val="150000"/>
              </a:lnSpc>
              <a:spcBef>
                <a:spcPts val="0"/>
              </a:spcBef>
              <a:spcAft>
                <a:spcPts val="1200"/>
              </a:spcAft>
              <a:buNone/>
            </a:pPr>
            <a:r>
              <a:rPr lang="en-US" sz="1600" b="1"/>
              <a:t>7.Then as per category displaying that data in graphical representations</a:t>
            </a:r>
            <a:endParaRPr sz="1600" b="1"/>
          </a:p>
        </p:txBody>
      </p:sp>
      <p:sp>
        <p:nvSpPr>
          <p:cNvPr id="73" name="Google Shape;73;p15"/>
          <p:cNvSpPr txBox="1"/>
          <p:nvPr/>
        </p:nvSpPr>
        <p:spPr>
          <a:xfrm>
            <a:off x="5871029" y="4774183"/>
            <a:ext cx="3195825" cy="738633"/>
          </a:xfrm>
          <a:prstGeom prst="rect">
            <a:avLst/>
          </a:prstGeom>
          <a:noFill/>
          <a:ln>
            <a:noFill/>
          </a:ln>
        </p:spPr>
        <p:txBody>
          <a:bodyPr spcFirstLastPara="1" wrap="square" lIns="91425" tIns="91425" rIns="91425" bIns="91425" anchor="t" anchorCtr="0">
            <a:spAutoFit/>
          </a:bodyPr>
          <a:lstStyle/>
          <a:p>
            <a:r>
              <a:rPr lang="en" b="1"/>
              <a:t>News Summarizer and Analyzer</a:t>
            </a:r>
          </a:p>
          <a:p>
            <a:pPr marL="0" lvl="0" indent="0" algn="l">
              <a:spcBef>
                <a:spcPts val="0"/>
              </a:spcBef>
              <a:spcAft>
                <a:spcPts val="0"/>
              </a:spcAft>
              <a:buNone/>
            </a:pPr>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D71BD-8679-1829-6A42-BB41DC6DEF2D}"/>
              </a:ext>
            </a:extLst>
          </p:cNvPr>
          <p:cNvSpPr>
            <a:spLocks noGrp="1"/>
          </p:cNvSpPr>
          <p:nvPr>
            <p:ph type="title"/>
          </p:nvPr>
        </p:nvSpPr>
        <p:spPr>
          <a:xfrm>
            <a:off x="198286" y="204020"/>
            <a:ext cx="1864430" cy="518107"/>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sz="2200" b="1" u="sng"/>
              <a:t>Flow Chart:</a:t>
            </a:r>
            <a:endParaRPr lang="en-US" sz="2200" b="1" u="sng">
              <a:cs typeface="Calibri"/>
            </a:endParaRPr>
          </a:p>
        </p:txBody>
      </p:sp>
      <p:pic>
        <p:nvPicPr>
          <p:cNvPr id="4" name="Picture 3">
            <a:extLst>
              <a:ext uri="{FF2B5EF4-FFF2-40B4-BE49-F238E27FC236}">
                <a16:creationId xmlns:a16="http://schemas.microsoft.com/office/drawing/2014/main" id="{910A65EE-3F6D-6343-B17C-8CA6136B0500}"/>
              </a:ext>
            </a:extLst>
          </p:cNvPr>
          <p:cNvPicPr>
            <a:picLocks noChangeAspect="1"/>
          </p:cNvPicPr>
          <p:nvPr/>
        </p:nvPicPr>
        <p:blipFill rotWithShape="1">
          <a:blip r:embed="rId2"/>
          <a:srcRect l="2453" t="3966" r="799"/>
          <a:stretch/>
        </p:blipFill>
        <p:spPr>
          <a:xfrm>
            <a:off x="2438400" y="285952"/>
            <a:ext cx="6042660" cy="4571596"/>
          </a:xfrm>
          <a:prstGeom prst="rect">
            <a:avLst/>
          </a:prstGeom>
          <a:ln w="228600" cap="sq" cmpd="thickThin">
            <a:solidFill>
              <a:schemeClr val="tx1">
                <a:lumMod val="95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3053039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D71BD-8679-1829-6A42-BB41DC6DEF2D}"/>
              </a:ext>
            </a:extLst>
          </p:cNvPr>
          <p:cNvSpPr>
            <a:spLocks noGrp="1"/>
          </p:cNvSpPr>
          <p:nvPr>
            <p:ph type="title"/>
          </p:nvPr>
        </p:nvSpPr>
        <p:spPr>
          <a:xfrm>
            <a:off x="198286" y="204020"/>
            <a:ext cx="1864430" cy="937208"/>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sz="2000" b="1" u="sng"/>
              <a:t>UML Diagram</a:t>
            </a:r>
            <a:r>
              <a:rPr lang="en-US" b="1" u="sng"/>
              <a:t>:</a:t>
            </a:r>
            <a:br>
              <a:rPr lang="en-US" b="1" u="sng"/>
            </a:br>
            <a:r>
              <a:rPr lang="en-US" sz="2200" b="1" u="sng"/>
              <a:t>Use Case</a:t>
            </a:r>
            <a:r>
              <a:rPr lang="en-US" sz="2200" b="1"/>
              <a:t> </a:t>
            </a:r>
            <a:r>
              <a:rPr lang="en-US" b="1"/>
              <a:t>:</a:t>
            </a:r>
            <a:endParaRPr lang="en-US" b="1">
              <a:cs typeface="Calibri"/>
            </a:endParaRPr>
          </a:p>
        </p:txBody>
      </p:sp>
      <p:pic>
        <p:nvPicPr>
          <p:cNvPr id="4" name="Picture 3">
            <a:extLst>
              <a:ext uri="{FF2B5EF4-FFF2-40B4-BE49-F238E27FC236}">
                <a16:creationId xmlns:a16="http://schemas.microsoft.com/office/drawing/2014/main" id="{F36180C0-71A1-49E9-98C1-9FD0CE0240CA}"/>
              </a:ext>
            </a:extLst>
          </p:cNvPr>
          <p:cNvPicPr>
            <a:picLocks noChangeAspect="1"/>
          </p:cNvPicPr>
          <p:nvPr/>
        </p:nvPicPr>
        <p:blipFill>
          <a:blip r:embed="rId2"/>
          <a:stretch>
            <a:fillRect/>
          </a:stretch>
        </p:blipFill>
        <p:spPr>
          <a:xfrm>
            <a:off x="2408188" y="204020"/>
            <a:ext cx="5037800" cy="4521266"/>
          </a:xfrm>
          <a:prstGeom prst="rect">
            <a:avLst/>
          </a:prstGeom>
          <a:ln w="88900" cap="sq" cmpd="thickThin">
            <a:solidFill>
              <a:schemeClr val="accent1">
                <a:lumMod val="40000"/>
                <a:lumOff val="60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1935535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D71BD-8679-1829-6A42-BB41DC6DEF2D}"/>
              </a:ext>
            </a:extLst>
          </p:cNvPr>
          <p:cNvSpPr>
            <a:spLocks noGrp="1"/>
          </p:cNvSpPr>
          <p:nvPr>
            <p:ph type="title"/>
          </p:nvPr>
        </p:nvSpPr>
        <p:spPr>
          <a:xfrm>
            <a:off x="198285" y="204020"/>
            <a:ext cx="2615799" cy="689115"/>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sz="1800" b="1" u="sng"/>
              <a:t>UML Diagram:</a:t>
            </a:r>
            <a:br>
              <a:rPr lang="en-US" sz="1800" b="1" u="sng"/>
            </a:br>
            <a:r>
              <a:rPr lang="en-US" sz="1800" b="1" u="sng"/>
              <a:t>DATA FLOW DIAGRAMS:</a:t>
            </a:r>
          </a:p>
        </p:txBody>
      </p:sp>
      <p:sp>
        <p:nvSpPr>
          <p:cNvPr id="6" name="TextBox 5">
            <a:extLst>
              <a:ext uri="{FF2B5EF4-FFF2-40B4-BE49-F238E27FC236}">
                <a16:creationId xmlns:a16="http://schemas.microsoft.com/office/drawing/2014/main" id="{8A01D80C-E6E8-7A9D-C0E9-535C747EAD79}"/>
              </a:ext>
            </a:extLst>
          </p:cNvPr>
          <p:cNvSpPr txBox="1"/>
          <p:nvPr/>
        </p:nvSpPr>
        <p:spPr>
          <a:xfrm>
            <a:off x="3841897" y="523803"/>
            <a:ext cx="1460205"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solidFill>
                  <a:schemeClr val="bg1">
                    <a:lumMod val="95000"/>
                    <a:lumOff val="5000"/>
                  </a:schemeClr>
                </a:solidFill>
              </a:rPr>
              <a:t>Level 0</a:t>
            </a:r>
            <a:endParaRPr lang="en-IN">
              <a:solidFill>
                <a:schemeClr val="bg1">
                  <a:lumMod val="95000"/>
                  <a:lumOff val="5000"/>
                </a:schemeClr>
              </a:solidFill>
            </a:endParaRPr>
          </a:p>
        </p:txBody>
      </p:sp>
      <p:pic>
        <p:nvPicPr>
          <p:cNvPr id="8" name="Picture 7">
            <a:extLst>
              <a:ext uri="{FF2B5EF4-FFF2-40B4-BE49-F238E27FC236}">
                <a16:creationId xmlns:a16="http://schemas.microsoft.com/office/drawing/2014/main" id="{2ACF8406-3321-CD70-A2DF-684841696CDD}"/>
              </a:ext>
            </a:extLst>
          </p:cNvPr>
          <p:cNvPicPr>
            <a:picLocks noChangeAspect="1"/>
          </p:cNvPicPr>
          <p:nvPr/>
        </p:nvPicPr>
        <p:blipFill>
          <a:blip r:embed="rId2"/>
          <a:stretch>
            <a:fillRect/>
          </a:stretch>
        </p:blipFill>
        <p:spPr>
          <a:xfrm>
            <a:off x="2168216" y="1031816"/>
            <a:ext cx="4807566" cy="3757265"/>
          </a:xfrm>
          <a:prstGeom prst="rect">
            <a:avLst/>
          </a:prstGeom>
          <a:ln w="88900" cap="sq" cmpd="thickThin">
            <a:solidFill>
              <a:schemeClr val="accent1">
                <a:lumMod val="60000"/>
                <a:lumOff val="40000"/>
              </a:schemeClr>
            </a:solidFill>
            <a:prstDash val="solid"/>
            <a:miter lim="800000"/>
          </a:ln>
          <a:effectLst>
            <a:innerShdw blurRad="76200">
              <a:srgbClr val="000000"/>
            </a:innerShdw>
          </a:effectLst>
        </p:spPr>
      </p:pic>
      <p:pic>
        <p:nvPicPr>
          <p:cNvPr id="3" name="Picture 3" descr="Diagram&#10;&#10;Description automatically generated">
            <a:extLst>
              <a:ext uri="{FF2B5EF4-FFF2-40B4-BE49-F238E27FC236}">
                <a16:creationId xmlns:a16="http://schemas.microsoft.com/office/drawing/2014/main" id="{281398AA-C543-265B-2D9F-E722890F7E4A}"/>
              </a:ext>
            </a:extLst>
          </p:cNvPr>
          <p:cNvPicPr>
            <a:picLocks noChangeAspect="1"/>
          </p:cNvPicPr>
          <p:nvPr/>
        </p:nvPicPr>
        <p:blipFill>
          <a:blip r:embed="rId3"/>
          <a:stretch>
            <a:fillRect/>
          </a:stretch>
        </p:blipFill>
        <p:spPr>
          <a:xfrm>
            <a:off x="2209800" y="1083950"/>
            <a:ext cx="4617720" cy="3638540"/>
          </a:xfrm>
          <a:prstGeom prst="rect">
            <a:avLst/>
          </a:prstGeom>
        </p:spPr>
      </p:pic>
    </p:spTree>
    <p:extLst>
      <p:ext uri="{BB962C8B-B14F-4D97-AF65-F5344CB8AC3E}">
        <p14:creationId xmlns:p14="http://schemas.microsoft.com/office/powerpoint/2010/main" val="769152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D71BD-8679-1829-6A42-BB41DC6DEF2D}"/>
              </a:ext>
            </a:extLst>
          </p:cNvPr>
          <p:cNvSpPr>
            <a:spLocks noGrp="1"/>
          </p:cNvSpPr>
          <p:nvPr>
            <p:ph type="title"/>
          </p:nvPr>
        </p:nvSpPr>
        <p:spPr>
          <a:xfrm>
            <a:off x="141578" y="111872"/>
            <a:ext cx="2615799" cy="689115"/>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US" sz="1800" b="1" u="sng"/>
              <a:t>UML Diagram:</a:t>
            </a:r>
            <a:br>
              <a:rPr lang="en-US" sz="1800" b="1" u="sng"/>
            </a:br>
            <a:r>
              <a:rPr lang="en-US" sz="1800" b="1" u="sng"/>
              <a:t>DATA FLOW DIAGRAMS:</a:t>
            </a:r>
          </a:p>
        </p:txBody>
      </p:sp>
      <p:sp>
        <p:nvSpPr>
          <p:cNvPr id="6" name="TextBox 5">
            <a:extLst>
              <a:ext uri="{FF2B5EF4-FFF2-40B4-BE49-F238E27FC236}">
                <a16:creationId xmlns:a16="http://schemas.microsoft.com/office/drawing/2014/main" id="{8A01D80C-E6E8-7A9D-C0E9-535C747EAD79}"/>
              </a:ext>
            </a:extLst>
          </p:cNvPr>
          <p:cNvSpPr txBox="1"/>
          <p:nvPr/>
        </p:nvSpPr>
        <p:spPr>
          <a:xfrm>
            <a:off x="4763385" y="363911"/>
            <a:ext cx="1460205"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solidFill>
                  <a:schemeClr val="bg1">
                    <a:lumMod val="95000"/>
                    <a:lumOff val="5000"/>
                  </a:schemeClr>
                </a:solidFill>
              </a:rPr>
              <a:t>Level 1</a:t>
            </a:r>
            <a:endParaRPr lang="en-IN">
              <a:solidFill>
                <a:schemeClr val="bg1">
                  <a:lumMod val="95000"/>
                  <a:lumOff val="5000"/>
                </a:schemeClr>
              </a:solidFill>
            </a:endParaRPr>
          </a:p>
        </p:txBody>
      </p:sp>
      <p:pic>
        <p:nvPicPr>
          <p:cNvPr id="4" name="Picture 3">
            <a:extLst>
              <a:ext uri="{FF2B5EF4-FFF2-40B4-BE49-F238E27FC236}">
                <a16:creationId xmlns:a16="http://schemas.microsoft.com/office/drawing/2014/main" id="{AABC4F28-C0BC-48BB-BDA5-BDAF53F93CD2}"/>
              </a:ext>
            </a:extLst>
          </p:cNvPr>
          <p:cNvPicPr>
            <a:picLocks noChangeAspect="1"/>
          </p:cNvPicPr>
          <p:nvPr/>
        </p:nvPicPr>
        <p:blipFill>
          <a:blip r:embed="rId2"/>
          <a:stretch>
            <a:fillRect/>
          </a:stretch>
        </p:blipFill>
        <p:spPr>
          <a:xfrm>
            <a:off x="2883283" y="893135"/>
            <a:ext cx="5750353" cy="4097614"/>
          </a:xfrm>
          <a:prstGeom prst="rect">
            <a:avLst/>
          </a:prstGeom>
          <a:ln w="88900" cap="sq" cmpd="thickThin">
            <a:solidFill>
              <a:schemeClr val="accent1">
                <a:lumMod val="40000"/>
                <a:lumOff val="60000"/>
              </a:schemeClr>
            </a:solidFill>
            <a:prstDash val="solid"/>
            <a:miter lim="800000"/>
          </a:ln>
          <a:effectLst>
            <a:innerShdw blurRad="76200">
              <a:srgbClr val="000000"/>
            </a:innerShdw>
          </a:effectLst>
        </p:spPr>
      </p:pic>
      <p:pic>
        <p:nvPicPr>
          <p:cNvPr id="5" name="Picture 6" descr="Diagram&#10;&#10;Description automatically generated">
            <a:extLst>
              <a:ext uri="{FF2B5EF4-FFF2-40B4-BE49-F238E27FC236}">
                <a16:creationId xmlns:a16="http://schemas.microsoft.com/office/drawing/2014/main" id="{5CC44B6D-AAC7-9E17-3C78-AA5BB48DBBB4}"/>
              </a:ext>
            </a:extLst>
          </p:cNvPr>
          <p:cNvPicPr>
            <a:picLocks noChangeAspect="1"/>
          </p:cNvPicPr>
          <p:nvPr/>
        </p:nvPicPr>
        <p:blipFill>
          <a:blip r:embed="rId3"/>
          <a:stretch>
            <a:fillRect/>
          </a:stretch>
        </p:blipFill>
        <p:spPr>
          <a:xfrm>
            <a:off x="3070860" y="972251"/>
            <a:ext cx="5379720" cy="3999097"/>
          </a:xfrm>
          <a:prstGeom prst="rect">
            <a:avLst/>
          </a:prstGeom>
        </p:spPr>
      </p:pic>
    </p:spTree>
    <p:extLst>
      <p:ext uri="{BB962C8B-B14F-4D97-AF65-F5344CB8AC3E}">
        <p14:creationId xmlns:p14="http://schemas.microsoft.com/office/powerpoint/2010/main" val="3870160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D71BD-8679-1829-6A42-BB41DC6DEF2D}"/>
              </a:ext>
            </a:extLst>
          </p:cNvPr>
          <p:cNvSpPr>
            <a:spLocks noGrp="1"/>
          </p:cNvSpPr>
          <p:nvPr>
            <p:ph type="title"/>
          </p:nvPr>
        </p:nvSpPr>
        <p:spPr>
          <a:xfrm>
            <a:off x="198285" y="204020"/>
            <a:ext cx="2615799" cy="476464"/>
          </a:xfrm>
        </p:spPr>
        <p:style>
          <a:lnRef idx="1">
            <a:schemeClr val="accent1"/>
          </a:lnRef>
          <a:fillRef idx="2">
            <a:schemeClr val="accent1"/>
          </a:fillRef>
          <a:effectRef idx="1">
            <a:schemeClr val="accent1"/>
          </a:effectRef>
          <a:fontRef idx="minor">
            <a:schemeClr val="dk1"/>
          </a:fontRef>
        </p:style>
        <p:txBody>
          <a:bodyPr>
            <a:normAutofit/>
          </a:bodyPr>
          <a:lstStyle/>
          <a:p>
            <a:r>
              <a:rPr lang="en-US" sz="1800" b="1" u="sng"/>
              <a:t>sequence DIAGRAM:</a:t>
            </a:r>
          </a:p>
        </p:txBody>
      </p:sp>
      <p:pic>
        <p:nvPicPr>
          <p:cNvPr id="4" name="Picture 3">
            <a:extLst>
              <a:ext uri="{FF2B5EF4-FFF2-40B4-BE49-F238E27FC236}">
                <a16:creationId xmlns:a16="http://schemas.microsoft.com/office/drawing/2014/main" id="{C7C7AC36-382F-B124-711E-5F10C2382748}"/>
              </a:ext>
            </a:extLst>
          </p:cNvPr>
          <p:cNvPicPr>
            <a:picLocks noChangeAspect="1"/>
          </p:cNvPicPr>
          <p:nvPr/>
        </p:nvPicPr>
        <p:blipFill>
          <a:blip r:embed="rId2"/>
          <a:stretch>
            <a:fillRect/>
          </a:stretch>
        </p:blipFill>
        <p:spPr>
          <a:xfrm>
            <a:off x="3040088" y="239462"/>
            <a:ext cx="4175876" cy="4807939"/>
          </a:xfrm>
          <a:prstGeom prst="rect">
            <a:avLst/>
          </a:prstGeom>
          <a:ln w="88900" cap="sq" cmpd="thickThin">
            <a:solidFill>
              <a:schemeClr val="accent3">
                <a:lumMod val="60000"/>
                <a:lumOff val="40000"/>
              </a:schemeClr>
            </a:solidFill>
            <a:prstDash val="solid"/>
            <a:miter lim="800000"/>
          </a:ln>
          <a:effectLst>
            <a:innerShdw blurRad="76200">
              <a:srgbClr val="000000"/>
            </a:innerShdw>
          </a:effectLst>
        </p:spPr>
      </p:pic>
      <p:pic>
        <p:nvPicPr>
          <p:cNvPr id="3" name="Picture 4" descr="Chart, diagram, box and whisker chart&#10;&#10;Description automatically generated">
            <a:extLst>
              <a:ext uri="{FF2B5EF4-FFF2-40B4-BE49-F238E27FC236}">
                <a16:creationId xmlns:a16="http://schemas.microsoft.com/office/drawing/2014/main" id="{EAFE660F-5D54-B302-0B63-A48BAABD435F}"/>
              </a:ext>
            </a:extLst>
          </p:cNvPr>
          <p:cNvPicPr>
            <a:picLocks noChangeAspect="1"/>
          </p:cNvPicPr>
          <p:nvPr/>
        </p:nvPicPr>
        <p:blipFill>
          <a:blip r:embed="rId3"/>
          <a:stretch>
            <a:fillRect/>
          </a:stretch>
        </p:blipFill>
        <p:spPr>
          <a:xfrm>
            <a:off x="3185160" y="353813"/>
            <a:ext cx="3886200" cy="4626375"/>
          </a:xfrm>
          <a:prstGeom prst="rect">
            <a:avLst/>
          </a:prstGeom>
        </p:spPr>
      </p:pic>
    </p:spTree>
    <p:extLst>
      <p:ext uri="{BB962C8B-B14F-4D97-AF65-F5344CB8AC3E}">
        <p14:creationId xmlns:p14="http://schemas.microsoft.com/office/powerpoint/2010/main" val="36625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D71BD-8679-1829-6A42-BB41DC6DEF2D}"/>
              </a:ext>
            </a:extLst>
          </p:cNvPr>
          <p:cNvSpPr>
            <a:spLocks noGrp="1"/>
          </p:cNvSpPr>
          <p:nvPr>
            <p:ph type="title"/>
          </p:nvPr>
        </p:nvSpPr>
        <p:spPr>
          <a:xfrm>
            <a:off x="198285" y="204021"/>
            <a:ext cx="2615799" cy="490640"/>
          </a:xfrm>
        </p:spPr>
        <p:style>
          <a:lnRef idx="1">
            <a:schemeClr val="accent1"/>
          </a:lnRef>
          <a:fillRef idx="2">
            <a:schemeClr val="accent1"/>
          </a:fillRef>
          <a:effectRef idx="1">
            <a:schemeClr val="accent1"/>
          </a:effectRef>
          <a:fontRef idx="minor">
            <a:schemeClr val="dk1"/>
          </a:fontRef>
        </p:style>
        <p:txBody>
          <a:bodyPr>
            <a:normAutofit/>
          </a:bodyPr>
          <a:lstStyle/>
          <a:p>
            <a:r>
              <a:rPr lang="en-US" sz="1800" b="1" u="sng"/>
              <a:t>Activity DIAGRAM:</a:t>
            </a:r>
          </a:p>
        </p:txBody>
      </p:sp>
      <p:pic>
        <p:nvPicPr>
          <p:cNvPr id="5" name="Picture 4">
            <a:extLst>
              <a:ext uri="{FF2B5EF4-FFF2-40B4-BE49-F238E27FC236}">
                <a16:creationId xmlns:a16="http://schemas.microsoft.com/office/drawing/2014/main" id="{FCFAA555-73B3-1D38-40E1-5DC65A35F226}"/>
              </a:ext>
            </a:extLst>
          </p:cNvPr>
          <p:cNvPicPr>
            <a:picLocks noChangeAspect="1"/>
          </p:cNvPicPr>
          <p:nvPr/>
        </p:nvPicPr>
        <p:blipFill>
          <a:blip r:embed="rId2"/>
          <a:stretch>
            <a:fillRect/>
          </a:stretch>
        </p:blipFill>
        <p:spPr>
          <a:xfrm>
            <a:off x="3063263" y="105055"/>
            <a:ext cx="5152160" cy="4933390"/>
          </a:xfrm>
          <a:prstGeom prst="rect">
            <a:avLst/>
          </a:prstGeom>
          <a:ln w="88900" cap="sq" cmpd="thickThin">
            <a:solidFill>
              <a:schemeClr val="accent3">
                <a:lumMod val="40000"/>
                <a:lumOff val="60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352492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04443" y="311507"/>
            <a:ext cx="4862643" cy="572700"/>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rmAutofit fontScale="90000"/>
          </a:bodyPr>
          <a:lstStyle/>
          <a:p>
            <a:pPr marL="0" lvl="0" indent="0" algn="l" rtl="0">
              <a:spcBef>
                <a:spcPts val="0"/>
              </a:spcBef>
              <a:spcAft>
                <a:spcPts val="0"/>
              </a:spcAft>
              <a:buNone/>
            </a:pPr>
            <a:r>
              <a:rPr lang="en" b="1" u="sng"/>
              <a:t>Implementation Technology </a:t>
            </a:r>
            <a:endParaRPr b="1" u="sng"/>
          </a:p>
        </p:txBody>
      </p:sp>
      <p:sp>
        <p:nvSpPr>
          <p:cNvPr id="72" name="Google Shape;72;p15"/>
          <p:cNvSpPr txBox="1">
            <a:spLocks noGrp="1"/>
          </p:cNvSpPr>
          <p:nvPr>
            <p:ph type="body" idx="1"/>
          </p:nvPr>
        </p:nvSpPr>
        <p:spPr>
          <a:xfrm>
            <a:off x="4572000" y="1059543"/>
            <a:ext cx="3985162" cy="3371446"/>
          </a:xfrm>
          <a:prstGeom prst="rect">
            <a:avLst/>
          </a:prstGeom>
          <a:ln/>
          <a:effectLst/>
          <a:scene3d>
            <a:camera prst="orthographicFront"/>
            <a:lightRig rig="threePt" dir="t"/>
          </a:scene3d>
          <a:sp3d>
            <a:bevelT prst="relaxedInset"/>
          </a:sp3d>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rmAutofit/>
          </a:bodyPr>
          <a:lstStyle/>
          <a:p>
            <a:pPr marL="285750" indent="-285750">
              <a:lnSpc>
                <a:spcPct val="200000"/>
              </a:lnSpc>
              <a:buFont typeface="Wingdings,Sans-Serif"/>
              <a:buChar char="§"/>
            </a:pPr>
            <a:r>
              <a:rPr lang="en-IN" sz="1400" b="1" u="sng">
                <a:solidFill>
                  <a:schemeClr val="tx2">
                    <a:lumMod val="10000"/>
                  </a:schemeClr>
                </a:solidFill>
              </a:rPr>
              <a:t>Html 5/CSS 3/ - frontend</a:t>
            </a:r>
            <a:endParaRPr lang="en-US" sz="1400" b="1" u="sng">
              <a:solidFill>
                <a:schemeClr val="tx2">
                  <a:lumMod val="10000"/>
                </a:schemeClr>
              </a:solidFill>
            </a:endParaRPr>
          </a:p>
          <a:p>
            <a:pPr marL="285750" indent="-285750">
              <a:lnSpc>
                <a:spcPct val="200000"/>
              </a:lnSpc>
              <a:buFont typeface="Wingdings,Sans-Serif"/>
              <a:buChar char="§"/>
            </a:pPr>
            <a:r>
              <a:rPr lang="en-IN" sz="1400" b="1" u="sng">
                <a:solidFill>
                  <a:schemeClr val="tx2">
                    <a:lumMod val="10000"/>
                  </a:schemeClr>
                </a:solidFill>
              </a:rPr>
              <a:t>Python 3.10 - backend</a:t>
            </a:r>
            <a:endParaRPr lang="en-US" sz="1400" b="1" u="sng">
              <a:solidFill>
                <a:schemeClr val="tx2">
                  <a:lumMod val="10000"/>
                </a:schemeClr>
              </a:solidFill>
            </a:endParaRPr>
          </a:p>
          <a:p>
            <a:pPr marL="285750" indent="-285750">
              <a:lnSpc>
                <a:spcPct val="200000"/>
              </a:lnSpc>
              <a:buFont typeface="Wingdings,Sans-Serif"/>
              <a:buChar char="§"/>
            </a:pPr>
            <a:r>
              <a:rPr lang="en-IN" sz="1400" b="1" u="sng">
                <a:solidFill>
                  <a:schemeClr val="tx2">
                    <a:lumMod val="10000"/>
                  </a:schemeClr>
                </a:solidFill>
              </a:rPr>
              <a:t>NLP</a:t>
            </a:r>
            <a:endParaRPr lang="en-US" sz="1400" b="1" u="sng">
              <a:solidFill>
                <a:schemeClr val="tx2">
                  <a:lumMod val="10000"/>
                </a:schemeClr>
              </a:solidFill>
            </a:endParaRPr>
          </a:p>
          <a:p>
            <a:pPr marL="285750" indent="-285750">
              <a:lnSpc>
                <a:spcPct val="200000"/>
              </a:lnSpc>
              <a:buFont typeface="Wingdings,Sans-Serif"/>
              <a:buChar char="§"/>
            </a:pPr>
            <a:r>
              <a:rPr lang="en-IN" sz="1400" b="1" u="sng">
                <a:solidFill>
                  <a:schemeClr val="tx2">
                    <a:lumMod val="10000"/>
                  </a:schemeClr>
                </a:solidFill>
              </a:rPr>
              <a:t>Plotly</a:t>
            </a:r>
          </a:p>
          <a:p>
            <a:pPr marL="285750" indent="-285750">
              <a:lnSpc>
                <a:spcPct val="200000"/>
              </a:lnSpc>
              <a:buFont typeface="Wingdings,Sans-Serif"/>
              <a:buChar char="§"/>
            </a:pPr>
            <a:r>
              <a:rPr lang="en-IN" sz="1400" b="1" u="sng">
                <a:solidFill>
                  <a:schemeClr val="tx2">
                    <a:lumMod val="10000"/>
                  </a:schemeClr>
                </a:solidFill>
              </a:rPr>
              <a:t>Application connected via: News Website</a:t>
            </a:r>
          </a:p>
          <a:p>
            <a:pPr marL="285750" indent="-285750">
              <a:lnSpc>
                <a:spcPct val="200000"/>
              </a:lnSpc>
              <a:buFont typeface="Wingdings,Sans-Serif"/>
              <a:buChar char="§"/>
            </a:pPr>
            <a:r>
              <a:rPr lang="en-IN" sz="1400" b="1" u="sng">
                <a:solidFill>
                  <a:schemeClr val="tx2">
                    <a:lumMod val="10000"/>
                  </a:schemeClr>
                </a:solidFill>
              </a:rPr>
              <a:t>Database: MySQL</a:t>
            </a:r>
            <a:endParaRPr lang="en-US" sz="1400" b="1" u="sng">
              <a:solidFill>
                <a:schemeClr val="tx2">
                  <a:lumMod val="10000"/>
                </a:schemeClr>
              </a:solidFill>
            </a:endParaRPr>
          </a:p>
          <a:p>
            <a:pPr marL="0" lvl="0" indent="0" algn="l">
              <a:lnSpc>
                <a:spcPct val="114999"/>
              </a:lnSpc>
              <a:spcBef>
                <a:spcPts val="0"/>
              </a:spcBef>
              <a:spcAft>
                <a:spcPts val="1200"/>
              </a:spcAft>
              <a:buNone/>
            </a:pPr>
            <a:endParaRPr/>
          </a:p>
        </p:txBody>
      </p:sp>
      <p:sp>
        <p:nvSpPr>
          <p:cNvPr id="73" name="Google Shape;73;p15"/>
          <p:cNvSpPr txBox="1"/>
          <p:nvPr/>
        </p:nvSpPr>
        <p:spPr>
          <a:xfrm>
            <a:off x="5737718" y="4774183"/>
            <a:ext cx="3406282" cy="738633"/>
          </a:xfrm>
          <a:prstGeom prst="rect">
            <a:avLst/>
          </a:prstGeom>
          <a:noFill/>
          <a:ln>
            <a:noFill/>
          </a:ln>
        </p:spPr>
        <p:txBody>
          <a:bodyPr spcFirstLastPara="1" wrap="square" lIns="91425" tIns="91425" rIns="91425" bIns="91425" anchor="t" anchorCtr="0">
            <a:spAutoFit/>
          </a:bodyPr>
          <a:lstStyle/>
          <a:p>
            <a:r>
              <a:rPr lang="en" b="1"/>
              <a:t>News Summarizer and Analyzer</a:t>
            </a:r>
          </a:p>
          <a:p>
            <a:pPr marL="0" lvl="0" indent="0" algn="l">
              <a:spcBef>
                <a:spcPts val="0"/>
              </a:spcBef>
              <a:spcAft>
                <a:spcPts val="0"/>
              </a:spcAft>
              <a:buNone/>
            </a:pPr>
            <a:endParaRPr lang="en"/>
          </a:p>
        </p:txBody>
      </p:sp>
      <p:pic>
        <p:nvPicPr>
          <p:cNvPr id="2" name="Picture 2" descr="Graphical user interface, application&#10;&#10;Description automatically generated">
            <a:extLst>
              <a:ext uri="{FF2B5EF4-FFF2-40B4-BE49-F238E27FC236}">
                <a16:creationId xmlns:a16="http://schemas.microsoft.com/office/drawing/2014/main" id="{906FE310-3103-4DF1-9173-BF6E7D92E389}"/>
              </a:ext>
            </a:extLst>
          </p:cNvPr>
          <p:cNvPicPr>
            <a:picLocks noChangeAspect="1"/>
          </p:cNvPicPr>
          <p:nvPr/>
        </p:nvPicPr>
        <p:blipFill>
          <a:blip r:embed="rId3"/>
          <a:stretch>
            <a:fillRect/>
          </a:stretch>
        </p:blipFill>
        <p:spPr>
          <a:xfrm>
            <a:off x="443024" y="1465384"/>
            <a:ext cx="3700130" cy="221273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752294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6">
            <a:extLst>
              <a:ext uri="{FF2B5EF4-FFF2-40B4-BE49-F238E27FC236}">
                <a16:creationId xmlns:a16="http://schemas.microsoft.com/office/drawing/2014/main" id="{D20E784A-9F3E-4A41-B368-DB0E5960C476}"/>
              </a:ext>
            </a:extLst>
          </p:cNvPr>
          <p:cNvPicPr>
            <a:picLocks noGrp="1" noChangeAspect="1"/>
          </p:cNvPicPr>
          <p:nvPr/>
        </p:nvPicPr>
        <p:blipFill>
          <a:blip r:embed="rId2"/>
          <a:stretch>
            <a:fillRect/>
          </a:stretch>
        </p:blipFill>
        <p:spPr>
          <a:xfrm>
            <a:off x="547845" y="1558652"/>
            <a:ext cx="7873141" cy="2049329"/>
          </a:xfrm>
          <a:prstGeom prst="rect">
            <a:avLst/>
          </a:prstGeom>
        </p:spPr>
      </p:pic>
      <p:sp>
        <p:nvSpPr>
          <p:cNvPr id="3" name="TextBox 2">
            <a:extLst>
              <a:ext uri="{FF2B5EF4-FFF2-40B4-BE49-F238E27FC236}">
                <a16:creationId xmlns:a16="http://schemas.microsoft.com/office/drawing/2014/main" id="{36FE43F1-8331-684C-8A72-0A957C572152}"/>
              </a:ext>
            </a:extLst>
          </p:cNvPr>
          <p:cNvSpPr txBox="1"/>
          <p:nvPr/>
        </p:nvSpPr>
        <p:spPr>
          <a:xfrm>
            <a:off x="602511" y="1078898"/>
            <a:ext cx="1460205"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a:t>Fetching News</a:t>
            </a:r>
          </a:p>
        </p:txBody>
      </p:sp>
      <p:sp>
        <p:nvSpPr>
          <p:cNvPr id="4" name="TextBox 3">
            <a:extLst>
              <a:ext uri="{FF2B5EF4-FFF2-40B4-BE49-F238E27FC236}">
                <a16:creationId xmlns:a16="http://schemas.microsoft.com/office/drawing/2014/main" id="{93BA03FD-3169-5199-DDDB-4A726ED34AE9}"/>
              </a:ext>
            </a:extLst>
          </p:cNvPr>
          <p:cNvSpPr txBox="1"/>
          <p:nvPr/>
        </p:nvSpPr>
        <p:spPr>
          <a:xfrm>
            <a:off x="1736652" y="3526465"/>
            <a:ext cx="159134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a:t>Domain wise Classification</a:t>
            </a:r>
          </a:p>
        </p:txBody>
      </p:sp>
      <p:sp>
        <p:nvSpPr>
          <p:cNvPr id="5" name="TextBox 4">
            <a:extLst>
              <a:ext uri="{FF2B5EF4-FFF2-40B4-BE49-F238E27FC236}">
                <a16:creationId xmlns:a16="http://schemas.microsoft.com/office/drawing/2014/main" id="{300F316F-ECB0-B044-B4FB-F4D795A706B0}"/>
              </a:ext>
            </a:extLst>
          </p:cNvPr>
          <p:cNvSpPr txBox="1"/>
          <p:nvPr/>
        </p:nvSpPr>
        <p:spPr>
          <a:xfrm>
            <a:off x="3327992" y="1049755"/>
            <a:ext cx="173310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a:t>NEWS Summarization</a:t>
            </a:r>
          </a:p>
        </p:txBody>
      </p:sp>
      <p:sp>
        <p:nvSpPr>
          <p:cNvPr id="6" name="TextBox 5">
            <a:extLst>
              <a:ext uri="{FF2B5EF4-FFF2-40B4-BE49-F238E27FC236}">
                <a16:creationId xmlns:a16="http://schemas.microsoft.com/office/drawing/2014/main" id="{5B3A3680-66D8-9772-3C2B-1DC2365F52F5}"/>
              </a:ext>
            </a:extLst>
          </p:cNvPr>
          <p:cNvSpPr txBox="1"/>
          <p:nvPr/>
        </p:nvSpPr>
        <p:spPr>
          <a:xfrm>
            <a:off x="4878572" y="3526464"/>
            <a:ext cx="1991833"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a:t>Analysis of NEWS Domain</a:t>
            </a:r>
          </a:p>
        </p:txBody>
      </p:sp>
      <p:sp>
        <p:nvSpPr>
          <p:cNvPr id="7" name="TextBox 6">
            <a:extLst>
              <a:ext uri="{FF2B5EF4-FFF2-40B4-BE49-F238E27FC236}">
                <a16:creationId xmlns:a16="http://schemas.microsoft.com/office/drawing/2014/main" id="{4367221A-BF31-08AE-B8B3-291A544CB8DA}"/>
              </a:ext>
            </a:extLst>
          </p:cNvPr>
          <p:cNvSpPr txBox="1"/>
          <p:nvPr/>
        </p:nvSpPr>
        <p:spPr>
          <a:xfrm>
            <a:off x="6301563" y="823134"/>
            <a:ext cx="2071307"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a:t>Data Analytics through Graphs and charts</a:t>
            </a:r>
          </a:p>
        </p:txBody>
      </p:sp>
      <p:sp>
        <p:nvSpPr>
          <p:cNvPr id="8" name="TextBox 7">
            <a:extLst>
              <a:ext uri="{FF2B5EF4-FFF2-40B4-BE49-F238E27FC236}">
                <a16:creationId xmlns:a16="http://schemas.microsoft.com/office/drawing/2014/main" id="{E50207EB-50F1-0546-5D6C-7A9BBC21BC4B}"/>
              </a:ext>
            </a:extLst>
          </p:cNvPr>
          <p:cNvSpPr txBox="1"/>
          <p:nvPr/>
        </p:nvSpPr>
        <p:spPr>
          <a:xfrm>
            <a:off x="354419" y="311887"/>
            <a:ext cx="154792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lIns="91440" tIns="45720" rIns="91440" bIns="45720" rtlCol="0" anchor="t">
            <a:spAutoFit/>
          </a:bodyPr>
          <a:lstStyle/>
          <a:p>
            <a:r>
              <a:rPr lang="en-IN" b="1" u="sng" dirty="0"/>
              <a:t>Modules :</a:t>
            </a:r>
            <a:endParaRPr lang="en-IN" b="1" u="sng" dirty="0">
              <a:cs typeface="Calibri"/>
            </a:endParaRPr>
          </a:p>
        </p:txBody>
      </p:sp>
    </p:spTree>
    <p:extLst>
      <p:ext uri="{BB962C8B-B14F-4D97-AF65-F5344CB8AC3E}">
        <p14:creationId xmlns:p14="http://schemas.microsoft.com/office/powerpoint/2010/main" val="19505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63B1CE-CF7F-EC50-63AE-0D4578797837}"/>
              </a:ext>
            </a:extLst>
          </p:cNvPr>
          <p:cNvSpPr txBox="1"/>
          <p:nvPr/>
        </p:nvSpPr>
        <p:spPr>
          <a:xfrm>
            <a:off x="354419" y="269355"/>
            <a:ext cx="146109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lIns="91440" tIns="45720" rIns="91440" bIns="45720" rtlCol="0" anchor="t">
            <a:spAutoFit/>
          </a:bodyPr>
          <a:lstStyle/>
          <a:p>
            <a:r>
              <a:rPr lang="en-IN" sz="2000" b="1" u="sng" dirty="0">
                <a:cs typeface="Calibri"/>
              </a:rPr>
              <a:t>Algorithm :</a:t>
            </a:r>
            <a:endParaRPr lang="en-US" b="1" u="sng" dirty="0">
              <a:cs typeface="Calibri"/>
            </a:endParaRPr>
          </a:p>
        </p:txBody>
      </p:sp>
      <p:sp>
        <p:nvSpPr>
          <p:cNvPr id="5" name="TextBox 4">
            <a:extLst>
              <a:ext uri="{FF2B5EF4-FFF2-40B4-BE49-F238E27FC236}">
                <a16:creationId xmlns:a16="http://schemas.microsoft.com/office/drawing/2014/main" id="{CA8A7CE9-4A96-9A86-5929-2D389803B2DD}"/>
              </a:ext>
            </a:extLst>
          </p:cNvPr>
          <p:cNvSpPr txBox="1"/>
          <p:nvPr/>
        </p:nvSpPr>
        <p:spPr>
          <a:xfrm>
            <a:off x="840622" y="877266"/>
            <a:ext cx="7351234" cy="3600986"/>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r>
              <a:rPr lang="en-IN" sz="1900" dirty="0">
                <a:cs typeface="Calibri"/>
              </a:rPr>
              <a:t>Step 1: Import all the Modules.</a:t>
            </a:r>
          </a:p>
          <a:p>
            <a:r>
              <a:rPr lang="en-IN" sz="1900" dirty="0">
                <a:cs typeface="Calibri"/>
              </a:rPr>
              <a:t>Step 2: Initialize a variable with 'Analyzer.xlsx'.</a:t>
            </a:r>
          </a:p>
          <a:p>
            <a:r>
              <a:rPr lang="en-IN" sz="1900" dirty="0">
                <a:cs typeface="Calibri"/>
              </a:rPr>
              <a:t>Step 3: Initialize function search topic.</a:t>
            </a:r>
          </a:p>
          <a:p>
            <a:r>
              <a:rPr lang="en-IN" sz="1900" dirty="0">
                <a:cs typeface="Calibri"/>
              </a:rPr>
              <a:t>Step 4: Open site.</a:t>
            </a:r>
          </a:p>
          <a:p>
            <a:r>
              <a:rPr lang="en-IN" sz="1900" dirty="0">
                <a:cs typeface="Calibri"/>
              </a:rPr>
              <a:t>Step 5: Read </a:t>
            </a:r>
          </a:p>
          <a:p>
            <a:r>
              <a:rPr lang="en-IN" sz="1900" dirty="0">
                <a:cs typeface="Calibri"/>
              </a:rPr>
              <a:t>Step 6: Initialize </a:t>
            </a:r>
            <a:r>
              <a:rPr lang="en-IN" sz="1900" dirty="0" err="1">
                <a:cs typeface="Calibri"/>
              </a:rPr>
              <a:t>news_list</a:t>
            </a:r>
            <a:r>
              <a:rPr lang="en-IN" sz="1900" dirty="0">
                <a:cs typeface="Calibri"/>
              </a:rPr>
              <a:t>=</a:t>
            </a:r>
            <a:r>
              <a:rPr lang="en-IN" sz="1900" dirty="0" err="1">
                <a:cs typeface="Calibri"/>
              </a:rPr>
              <a:t>sp_page.findall</a:t>
            </a:r>
            <a:r>
              <a:rPr lang="en-IN" sz="1900" dirty="0">
                <a:cs typeface="Calibri"/>
              </a:rPr>
              <a:t>('item')  #finding news</a:t>
            </a:r>
            <a:endParaRPr lang="en-IN" sz="1900" dirty="0">
              <a:ea typeface="Calibri"/>
              <a:cs typeface="Calibri"/>
            </a:endParaRPr>
          </a:p>
          <a:p>
            <a:r>
              <a:rPr lang="en-IN" sz="1900" dirty="0">
                <a:cs typeface="Calibri"/>
              </a:rPr>
              <a:t>Step 7: return </a:t>
            </a:r>
            <a:r>
              <a:rPr lang="en-IN" sz="1900" dirty="0" err="1">
                <a:cs typeface="Calibri"/>
              </a:rPr>
              <a:t>news_list</a:t>
            </a:r>
            <a:endParaRPr lang="en-IN" sz="1900" dirty="0">
              <a:cs typeface="Calibri"/>
            </a:endParaRPr>
          </a:p>
          <a:p>
            <a:r>
              <a:rPr lang="en-IN" sz="1900" dirty="0">
                <a:cs typeface="Calibri"/>
              </a:rPr>
              <a:t>Step 8: Repeat from steps 3 for various functions of various categories.</a:t>
            </a:r>
          </a:p>
          <a:p>
            <a:r>
              <a:rPr lang="en-IN" sz="1900" dirty="0">
                <a:cs typeface="Calibri"/>
              </a:rPr>
              <a:t>Step 9: Initialize function </a:t>
            </a:r>
            <a:r>
              <a:rPr lang="en-IN" sz="1900" dirty="0" err="1">
                <a:cs typeface="Calibri"/>
              </a:rPr>
              <a:t>news_poster</a:t>
            </a:r>
            <a:r>
              <a:rPr lang="en-IN" sz="1900" dirty="0">
                <a:cs typeface="Calibri"/>
              </a:rPr>
              <a:t>.</a:t>
            </a:r>
          </a:p>
          <a:p>
            <a:r>
              <a:rPr lang="en-IN" sz="1900" dirty="0">
                <a:cs typeface="Calibri"/>
              </a:rPr>
              <a:t>Step 10: Open poster link</a:t>
            </a:r>
          </a:p>
          <a:p>
            <a:r>
              <a:rPr lang="en-IN" sz="1900" dirty="0">
                <a:cs typeface="Calibri"/>
              </a:rPr>
              <a:t>Step 11: Read data</a:t>
            </a:r>
          </a:p>
          <a:p>
            <a:r>
              <a:rPr lang="en-IN" sz="1900" dirty="0">
                <a:cs typeface="Calibri"/>
              </a:rPr>
              <a:t>Step 12: Open Image</a:t>
            </a:r>
          </a:p>
        </p:txBody>
      </p:sp>
    </p:spTree>
    <p:extLst>
      <p:ext uri="{BB962C8B-B14F-4D97-AF65-F5344CB8AC3E}">
        <p14:creationId xmlns:p14="http://schemas.microsoft.com/office/powerpoint/2010/main" val="362490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DCADF-D5C7-1618-C1A8-99628102D7C1}"/>
              </a:ext>
            </a:extLst>
          </p:cNvPr>
          <p:cNvSpPr>
            <a:spLocks noGrp="1"/>
          </p:cNvSpPr>
          <p:nvPr>
            <p:ph type="title"/>
          </p:nvPr>
        </p:nvSpPr>
        <p:spPr>
          <a:xfrm>
            <a:off x="5210629" y="1792514"/>
            <a:ext cx="3780971" cy="1153886"/>
          </a:xfrm>
          <a:solidFill>
            <a:schemeClr val="tx1">
              <a:lumMod val="95000"/>
            </a:schemeClr>
          </a:solidFill>
          <a:ln>
            <a:solidFill>
              <a:schemeClr val="tx1">
                <a:lumMod val="95000"/>
              </a:schemeClr>
            </a:solidFill>
          </a:ln>
          <a:effectLst>
            <a:outerShdw blurRad="50800" dist="38100" dir="8100000" algn="tr" rotWithShape="0">
              <a:schemeClr val="bg2">
                <a:lumMod val="40000"/>
                <a:lumOff val="60000"/>
                <a:alpha val="40000"/>
              </a:schemeClr>
            </a:outerShdw>
            <a:reflection blurRad="6350" stA="50000" endA="300" endPos="55500" dist="101600" dir="5400000" sy="-100000" algn="bl" rotWithShape="0"/>
          </a:effectLst>
        </p:spPr>
        <p:style>
          <a:lnRef idx="1">
            <a:schemeClr val="accent6"/>
          </a:lnRef>
          <a:fillRef idx="2">
            <a:schemeClr val="accent6"/>
          </a:fillRef>
          <a:effectRef idx="1">
            <a:schemeClr val="accent6"/>
          </a:effectRef>
          <a:fontRef idx="minor">
            <a:schemeClr val="dk1"/>
          </a:fontRef>
        </p:style>
        <p:txBody>
          <a:bodyPr>
            <a:normAutofit/>
          </a:bodyPr>
          <a:lstStyle/>
          <a:p>
            <a:r>
              <a:rPr lang="en-US" sz="2800" u="sng">
                <a:latin typeface="Algerian" panose="04020705040A02060702" pitchFamily="82" charset="0"/>
              </a:rPr>
              <a:t>News Summarizer and Analyzer</a:t>
            </a:r>
          </a:p>
        </p:txBody>
      </p:sp>
      <p:pic>
        <p:nvPicPr>
          <p:cNvPr id="3" name="Picture 3" descr="A picture containing text, newspaper&#10;&#10;Description automatically generated">
            <a:extLst>
              <a:ext uri="{FF2B5EF4-FFF2-40B4-BE49-F238E27FC236}">
                <a16:creationId xmlns:a16="http://schemas.microsoft.com/office/drawing/2014/main" id="{E96D382C-C5F1-A625-7BB6-3EFD50768F20}"/>
              </a:ext>
            </a:extLst>
          </p:cNvPr>
          <p:cNvPicPr>
            <a:picLocks noChangeAspect="1"/>
          </p:cNvPicPr>
          <p:nvPr/>
        </p:nvPicPr>
        <p:blipFill>
          <a:blip r:embed="rId2"/>
          <a:stretch>
            <a:fillRect/>
          </a:stretch>
        </p:blipFill>
        <p:spPr>
          <a:xfrm>
            <a:off x="358408" y="1026694"/>
            <a:ext cx="4617773" cy="333265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a:extLst>
              <a:ext uri="{FF2B5EF4-FFF2-40B4-BE49-F238E27FC236}">
                <a16:creationId xmlns:a16="http://schemas.microsoft.com/office/drawing/2014/main" id="{04434692-45C9-B540-B116-B81F3F5B0B01}"/>
              </a:ext>
            </a:extLst>
          </p:cNvPr>
          <p:cNvPicPr>
            <a:picLocks noChangeAspect="1"/>
          </p:cNvPicPr>
          <p:nvPr/>
        </p:nvPicPr>
        <p:blipFill>
          <a:blip r:embed="rId3"/>
          <a:stretch>
            <a:fillRect/>
          </a:stretch>
        </p:blipFill>
        <p:spPr>
          <a:xfrm>
            <a:off x="6159871" y="1026694"/>
            <a:ext cx="1531013" cy="709957"/>
          </a:xfrm>
          <a:prstGeom prst="rect">
            <a:avLst/>
          </a:prstGeom>
        </p:spPr>
      </p:pic>
    </p:spTree>
    <p:extLst>
      <p:ext uri="{BB962C8B-B14F-4D97-AF65-F5344CB8AC3E}">
        <p14:creationId xmlns:p14="http://schemas.microsoft.com/office/powerpoint/2010/main" val="3548368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63B1CE-CF7F-EC50-63AE-0D4578797837}"/>
              </a:ext>
            </a:extLst>
          </p:cNvPr>
          <p:cNvSpPr txBox="1"/>
          <p:nvPr/>
        </p:nvSpPr>
        <p:spPr>
          <a:xfrm>
            <a:off x="354419" y="269355"/>
            <a:ext cx="146109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lIns="91440" tIns="45720" rIns="91440" bIns="45720" rtlCol="0" anchor="t">
            <a:spAutoFit/>
          </a:bodyPr>
          <a:lstStyle/>
          <a:p>
            <a:r>
              <a:rPr lang="en-IN" sz="2000" b="1" u="sng" dirty="0">
                <a:cs typeface="Calibri"/>
              </a:rPr>
              <a:t>Algorithm :</a:t>
            </a:r>
            <a:endParaRPr lang="en-US" b="1" u="sng" dirty="0">
              <a:cs typeface="Calibri"/>
            </a:endParaRPr>
          </a:p>
        </p:txBody>
      </p:sp>
      <p:sp>
        <p:nvSpPr>
          <p:cNvPr id="5" name="TextBox 4">
            <a:extLst>
              <a:ext uri="{FF2B5EF4-FFF2-40B4-BE49-F238E27FC236}">
                <a16:creationId xmlns:a16="http://schemas.microsoft.com/office/drawing/2014/main" id="{CA8A7CE9-4A96-9A86-5929-2D389803B2DD}"/>
              </a:ext>
            </a:extLst>
          </p:cNvPr>
          <p:cNvSpPr txBox="1"/>
          <p:nvPr/>
        </p:nvSpPr>
        <p:spPr>
          <a:xfrm>
            <a:off x="840622" y="1026538"/>
            <a:ext cx="7342704" cy="3308598"/>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r>
              <a:rPr lang="en-IN" sz="1900" dirty="0">
                <a:ea typeface="+mn-lt"/>
                <a:cs typeface="+mn-lt"/>
              </a:rPr>
              <a:t>Step13: Close function</a:t>
            </a:r>
          </a:p>
          <a:p>
            <a:r>
              <a:rPr lang="en-IN" sz="1900" dirty="0">
                <a:cs typeface="Calibri"/>
              </a:rPr>
              <a:t>Step 14: Initialize run() function</a:t>
            </a:r>
            <a:endParaRPr lang="en-IN"/>
          </a:p>
          <a:p>
            <a:r>
              <a:rPr lang="en-IN" sz="1900" dirty="0">
                <a:cs typeface="Calibri"/>
              </a:rPr>
              <a:t>Step 15: Select category=[' --select-- ', 'Trending News', 'Favourite Topics', 'Search Topic']</a:t>
            </a:r>
          </a:p>
          <a:p>
            <a:r>
              <a:rPr lang="en-IN" sz="1900" dirty="0">
                <a:cs typeface="Calibri"/>
              </a:rPr>
              <a:t>                If category[0]  warning("Please select type !")</a:t>
            </a:r>
          </a:p>
          <a:p>
            <a:r>
              <a:rPr lang="en-IN" sz="1900" dirty="0">
                <a:cs typeface="Calibri"/>
              </a:rPr>
              <a:t>                </a:t>
            </a:r>
            <a:r>
              <a:rPr lang="en-IN" sz="1900" dirty="0" err="1">
                <a:cs typeface="Calibri"/>
              </a:rPr>
              <a:t>elif</a:t>
            </a:r>
            <a:r>
              <a:rPr lang="en-IN" sz="1900" dirty="0">
                <a:cs typeface="Calibri"/>
              </a:rPr>
              <a:t> category[1] show trending news</a:t>
            </a:r>
          </a:p>
          <a:p>
            <a:r>
              <a:rPr lang="en-IN" sz="1900" dirty="0">
                <a:cs typeface="Calibri"/>
              </a:rPr>
              <a:t>                </a:t>
            </a:r>
            <a:r>
              <a:rPr lang="en-IN" sz="1900" dirty="0" err="1">
                <a:cs typeface="Calibri"/>
              </a:rPr>
              <a:t>elif</a:t>
            </a:r>
            <a:r>
              <a:rPr lang="en-IN" sz="1900" dirty="0">
                <a:cs typeface="Calibri"/>
              </a:rPr>
              <a:t> category[2] select </a:t>
            </a:r>
            <a:r>
              <a:rPr lang="en-IN" sz="1900" dirty="0" err="1">
                <a:cs typeface="Calibri"/>
              </a:rPr>
              <a:t>favorite</a:t>
            </a:r>
            <a:r>
              <a:rPr lang="en-IN" sz="1900" dirty="0">
                <a:cs typeface="Calibri"/>
              </a:rPr>
              <a:t> topic  </a:t>
            </a:r>
          </a:p>
          <a:p>
            <a:r>
              <a:rPr lang="en-IN" sz="1900" dirty="0">
                <a:cs typeface="Calibri"/>
              </a:rPr>
              <a:t>                                            show favourite topic</a:t>
            </a:r>
          </a:p>
          <a:p>
            <a:r>
              <a:rPr lang="en-IN" sz="1900" dirty="0">
                <a:cs typeface="Calibri"/>
              </a:rPr>
              <a:t>                Elif category[3] enter your topic</a:t>
            </a:r>
          </a:p>
          <a:p>
            <a:r>
              <a:rPr lang="en-IN" sz="1900" dirty="0">
                <a:cs typeface="Calibri"/>
              </a:rPr>
              <a:t>                                            show entered topic</a:t>
            </a:r>
          </a:p>
          <a:p>
            <a:r>
              <a:rPr lang="en-IN" sz="1900" dirty="0">
                <a:cs typeface="Calibri"/>
              </a:rPr>
              <a:t>Step 16: End</a:t>
            </a:r>
          </a:p>
        </p:txBody>
      </p:sp>
    </p:spTree>
    <p:extLst>
      <p:ext uri="{BB962C8B-B14F-4D97-AF65-F5344CB8AC3E}">
        <p14:creationId xmlns:p14="http://schemas.microsoft.com/office/powerpoint/2010/main" val="2588465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63B1CE-CF7F-EC50-63AE-0D4578797837}"/>
              </a:ext>
            </a:extLst>
          </p:cNvPr>
          <p:cNvSpPr txBox="1"/>
          <p:nvPr/>
        </p:nvSpPr>
        <p:spPr>
          <a:xfrm>
            <a:off x="354419" y="269355"/>
            <a:ext cx="178875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lIns="91440" tIns="45720" rIns="91440" bIns="45720" rtlCol="0" anchor="t">
            <a:spAutoFit/>
          </a:bodyPr>
          <a:lstStyle/>
          <a:p>
            <a:r>
              <a:rPr lang="en-IN" sz="2000" b="1" u="sng" dirty="0">
                <a:cs typeface="Calibri"/>
              </a:rPr>
              <a:t>Methodology :</a:t>
            </a:r>
            <a:endParaRPr lang="en-US" b="1" u="sng" dirty="0">
              <a:cs typeface="Calibri"/>
            </a:endParaRPr>
          </a:p>
        </p:txBody>
      </p:sp>
      <p:sp>
        <p:nvSpPr>
          <p:cNvPr id="5" name="TextBox 4">
            <a:extLst>
              <a:ext uri="{FF2B5EF4-FFF2-40B4-BE49-F238E27FC236}">
                <a16:creationId xmlns:a16="http://schemas.microsoft.com/office/drawing/2014/main" id="{CA8A7CE9-4A96-9A86-5929-2D389803B2DD}"/>
              </a:ext>
            </a:extLst>
          </p:cNvPr>
          <p:cNvSpPr txBox="1"/>
          <p:nvPr/>
        </p:nvSpPr>
        <p:spPr>
          <a:xfrm>
            <a:off x="354420" y="922986"/>
            <a:ext cx="8472908" cy="3693319"/>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r>
              <a:rPr lang="en-IN" dirty="0">
                <a:cs typeface="Calibri" panose="020F0502020204030204"/>
              </a:rPr>
              <a:t>1. Extracting news from NDTV News website.</a:t>
            </a:r>
            <a:endParaRPr lang="en-US"/>
          </a:p>
          <a:p>
            <a:r>
              <a:rPr lang="en-IN" dirty="0">
                <a:cs typeface="Calibri" panose="020F0502020204030204"/>
              </a:rPr>
              <a:t>2. Fetching news using RSS Feed.</a:t>
            </a:r>
          </a:p>
          <a:p>
            <a:r>
              <a:rPr lang="en-IN" dirty="0">
                <a:cs typeface="Calibri" panose="020F0502020204030204"/>
              </a:rPr>
              <a:t>3. Segregating the news based on different domains i.e., sports, technology, etc.</a:t>
            </a:r>
          </a:p>
          <a:p>
            <a:r>
              <a:rPr lang="en-IN" dirty="0">
                <a:cs typeface="Calibri" panose="020F0502020204030204"/>
              </a:rPr>
              <a:t>4. Summarizing the news using NLP.</a:t>
            </a:r>
          </a:p>
          <a:p>
            <a:r>
              <a:rPr lang="en-IN" dirty="0">
                <a:cs typeface="Calibri" panose="020F0502020204030204"/>
              </a:rPr>
              <a:t>5. After summarization we perform analysis on the news.</a:t>
            </a:r>
          </a:p>
          <a:p>
            <a:r>
              <a:rPr lang="en-IN" dirty="0">
                <a:cs typeface="Calibri" panose="020F0502020204030204"/>
              </a:rPr>
              <a:t>6. For performing analysis we store the news count of all the domains.</a:t>
            </a:r>
          </a:p>
          <a:p>
            <a:r>
              <a:rPr lang="en-IN" dirty="0">
                <a:cs typeface="Calibri" panose="020F0502020204030204"/>
              </a:rPr>
              <a:t>7. The news count of domains is stored in the database with the help of keywords.</a:t>
            </a:r>
          </a:p>
          <a:p>
            <a:r>
              <a:rPr lang="en-IN" dirty="0">
                <a:cs typeface="Calibri" panose="020F0502020204030204"/>
              </a:rPr>
              <a:t>8. Once the count got stored in the database, we converted it into csv file for performing analysis.</a:t>
            </a:r>
          </a:p>
          <a:p>
            <a:r>
              <a:rPr lang="en-IN" dirty="0">
                <a:cs typeface="Calibri" panose="020F0502020204030204"/>
              </a:rPr>
              <a:t>9. Analysis part was implemented by using </a:t>
            </a:r>
            <a:r>
              <a:rPr lang="en-IN" dirty="0" err="1">
                <a:cs typeface="Calibri" panose="020F0502020204030204"/>
              </a:rPr>
              <a:t>Plotly</a:t>
            </a:r>
            <a:r>
              <a:rPr lang="en-IN" dirty="0">
                <a:cs typeface="Calibri" panose="020F0502020204030204"/>
              </a:rPr>
              <a:t>.</a:t>
            </a:r>
          </a:p>
          <a:p>
            <a:r>
              <a:rPr lang="en-IN" dirty="0">
                <a:cs typeface="Calibri" panose="020F0502020204030204"/>
              </a:rPr>
              <a:t>10. By using </a:t>
            </a:r>
            <a:r>
              <a:rPr lang="en-IN" dirty="0" err="1">
                <a:cs typeface="Calibri" panose="020F0502020204030204"/>
              </a:rPr>
              <a:t>plotly</a:t>
            </a:r>
            <a:r>
              <a:rPr lang="en-IN" dirty="0">
                <a:cs typeface="Calibri" panose="020F0502020204030204"/>
              </a:rPr>
              <a:t> we generated pie charts for all the domains and also a line graph that will represent the weekly analysis of news.</a:t>
            </a:r>
          </a:p>
          <a:p>
            <a:endParaRPr lang="en-IN">
              <a:cs typeface="Calibri" panose="020F0502020204030204"/>
            </a:endParaRPr>
          </a:p>
        </p:txBody>
      </p:sp>
      <p:sp>
        <p:nvSpPr>
          <p:cNvPr id="3" name="Google Shape;73;p15">
            <a:extLst>
              <a:ext uri="{FF2B5EF4-FFF2-40B4-BE49-F238E27FC236}">
                <a16:creationId xmlns:a16="http://schemas.microsoft.com/office/drawing/2014/main" id="{DCDF6657-C61F-21B1-D9A6-A5BD6B10B740}"/>
              </a:ext>
            </a:extLst>
          </p:cNvPr>
          <p:cNvSpPr txBox="1"/>
          <p:nvPr/>
        </p:nvSpPr>
        <p:spPr>
          <a:xfrm>
            <a:off x="5863409" y="4720843"/>
            <a:ext cx="3195825" cy="738633"/>
          </a:xfrm>
          <a:prstGeom prst="rect">
            <a:avLst/>
          </a:prstGeom>
          <a:noFill/>
          <a:ln>
            <a:noFill/>
          </a:ln>
        </p:spPr>
        <p:txBody>
          <a:bodyPr spcFirstLastPara="1" wrap="square" lIns="91425" tIns="91425" rIns="91425" bIns="91425" anchor="t" anchorCtr="0">
            <a:spAutoFit/>
          </a:bodyPr>
          <a:lstStyle/>
          <a:p>
            <a:r>
              <a:rPr lang="en" b="1"/>
              <a:t>News Summarizer and Analyzer</a:t>
            </a:r>
          </a:p>
          <a:p>
            <a:pPr marL="0" lvl="0" indent="0" algn="l">
              <a:spcBef>
                <a:spcPts val="0"/>
              </a:spcBef>
              <a:spcAft>
                <a:spcPts val="0"/>
              </a:spcAft>
              <a:buNone/>
            </a:pPr>
            <a:endParaRPr lang="en"/>
          </a:p>
        </p:txBody>
      </p:sp>
    </p:spTree>
    <p:extLst>
      <p:ext uri="{BB962C8B-B14F-4D97-AF65-F5344CB8AC3E}">
        <p14:creationId xmlns:p14="http://schemas.microsoft.com/office/powerpoint/2010/main" val="1238552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63B1CE-CF7F-EC50-63AE-0D4578797837}"/>
              </a:ext>
            </a:extLst>
          </p:cNvPr>
          <p:cNvSpPr txBox="1"/>
          <p:nvPr/>
        </p:nvSpPr>
        <p:spPr>
          <a:xfrm>
            <a:off x="339179" y="71235"/>
            <a:ext cx="176589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lIns="91440" tIns="45720" rIns="91440" bIns="45720" rtlCol="0" anchor="t">
            <a:spAutoFit/>
          </a:bodyPr>
          <a:lstStyle/>
          <a:p>
            <a:r>
              <a:rPr lang="en-IN" sz="2000" b="1" u="sng" dirty="0">
                <a:cs typeface="Calibri"/>
              </a:rPr>
              <a:t>Pseudo Code :</a:t>
            </a:r>
            <a:endParaRPr lang="en-US" b="1" u="sng" dirty="0">
              <a:cs typeface="Calibri"/>
            </a:endParaRPr>
          </a:p>
        </p:txBody>
      </p:sp>
      <p:sp>
        <p:nvSpPr>
          <p:cNvPr id="5" name="TextBox 4">
            <a:extLst>
              <a:ext uri="{FF2B5EF4-FFF2-40B4-BE49-F238E27FC236}">
                <a16:creationId xmlns:a16="http://schemas.microsoft.com/office/drawing/2014/main" id="{CA8A7CE9-4A96-9A86-5929-2D389803B2DD}"/>
              </a:ext>
            </a:extLst>
          </p:cNvPr>
          <p:cNvSpPr txBox="1"/>
          <p:nvPr/>
        </p:nvSpPr>
        <p:spPr>
          <a:xfrm>
            <a:off x="1550760" y="572466"/>
            <a:ext cx="6240248" cy="4455066"/>
          </a:xfrm>
          <a:prstGeom prst="rect">
            <a:avLst/>
          </a:prstGeom>
        </p:spPr>
        <p:style>
          <a:lnRef idx="2">
            <a:schemeClr val="accent1"/>
          </a:lnRef>
          <a:fillRef idx="1">
            <a:schemeClr val="lt1"/>
          </a:fillRef>
          <a:effectRef idx="0">
            <a:schemeClr val="accent1"/>
          </a:effectRef>
          <a:fontRef idx="minor">
            <a:schemeClr val="dk1"/>
          </a:fontRef>
        </p:style>
        <p:txBody>
          <a:bodyPr wrap="square" lIns="91440" tIns="45720" rIns="91440" bIns="45720" rtlCol="0" anchor="t">
            <a:spAutoFit/>
          </a:bodyPr>
          <a:lstStyle/>
          <a:p>
            <a:r>
              <a:rPr lang="en-IN" sz="1050" dirty="0">
                <a:ea typeface="+mn-lt"/>
                <a:cs typeface="+mn-lt"/>
              </a:rPr>
              <a:t>def </a:t>
            </a:r>
            <a:r>
              <a:rPr lang="en-IN" sz="1050" dirty="0" err="1">
                <a:ea typeface="+mn-lt"/>
                <a:cs typeface="+mn-lt"/>
              </a:rPr>
              <a:t>world_news</a:t>
            </a:r>
            <a:r>
              <a:rPr lang="en-IN" sz="1050" dirty="0">
                <a:ea typeface="+mn-lt"/>
                <a:cs typeface="+mn-lt"/>
              </a:rPr>
              <a:t>():</a:t>
            </a:r>
            <a:endParaRPr lang="en-IN" sz="1050" dirty="0">
              <a:cs typeface="Calibri"/>
            </a:endParaRPr>
          </a:p>
          <a:p>
            <a:r>
              <a:rPr lang="en-IN" sz="1050" dirty="0">
                <a:ea typeface="+mn-lt"/>
                <a:cs typeface="+mn-lt"/>
              </a:rPr>
              <a:t>    site = '</a:t>
            </a:r>
            <a:r>
              <a:rPr lang="en-IN" sz="1050" dirty="0">
                <a:ea typeface="+mn-lt"/>
                <a:cs typeface="+mn-lt"/>
                <a:hlinkClick r:id="rId2"/>
              </a:rPr>
              <a:t>https://feeds.feedburner.com/ndtvnews-world-news</a:t>
            </a:r>
            <a:r>
              <a:rPr lang="en-IN" sz="1050" dirty="0">
                <a:ea typeface="+mn-lt"/>
                <a:cs typeface="+mn-lt"/>
              </a:rPr>
              <a:t>'</a:t>
            </a:r>
            <a:endParaRPr lang="en-IN" sz="1050" dirty="0">
              <a:cs typeface="Calibri"/>
            </a:endParaRPr>
          </a:p>
          <a:p>
            <a:r>
              <a:rPr lang="en-IN" sz="1050" dirty="0">
                <a:ea typeface="+mn-lt"/>
                <a:cs typeface="+mn-lt"/>
              </a:rPr>
              <a:t>    op = </a:t>
            </a:r>
            <a:r>
              <a:rPr lang="en-IN" sz="1050" dirty="0" err="1">
                <a:ea typeface="+mn-lt"/>
                <a:cs typeface="+mn-lt"/>
              </a:rPr>
              <a:t>urlopen</a:t>
            </a:r>
            <a:r>
              <a:rPr lang="en-IN" sz="1050" dirty="0">
                <a:ea typeface="+mn-lt"/>
                <a:cs typeface="+mn-lt"/>
              </a:rPr>
              <a:t>(site)  # Open that site</a:t>
            </a:r>
            <a:endParaRPr lang="en-IN" sz="1050" dirty="0">
              <a:cs typeface="Calibri"/>
            </a:endParaRPr>
          </a:p>
          <a:p>
            <a:r>
              <a:rPr lang="en-IN" sz="1050" dirty="0">
                <a:ea typeface="+mn-lt"/>
                <a:cs typeface="+mn-lt"/>
              </a:rPr>
              <a:t>    </a:t>
            </a:r>
            <a:r>
              <a:rPr lang="en-IN" sz="1050" dirty="0" err="1">
                <a:ea typeface="+mn-lt"/>
                <a:cs typeface="+mn-lt"/>
              </a:rPr>
              <a:t>rd</a:t>
            </a:r>
            <a:r>
              <a:rPr lang="en-IN" sz="1050" dirty="0">
                <a:ea typeface="+mn-lt"/>
                <a:cs typeface="+mn-lt"/>
              </a:rPr>
              <a:t> = </a:t>
            </a:r>
            <a:r>
              <a:rPr lang="en-IN" sz="1050" dirty="0" err="1">
                <a:ea typeface="+mn-lt"/>
                <a:cs typeface="+mn-lt"/>
              </a:rPr>
              <a:t>op.read</a:t>
            </a:r>
            <a:r>
              <a:rPr lang="en-IN" sz="1050" dirty="0">
                <a:ea typeface="+mn-lt"/>
                <a:cs typeface="+mn-lt"/>
              </a:rPr>
              <a:t>()  # read data from site</a:t>
            </a:r>
            <a:endParaRPr lang="en-IN" sz="1050" dirty="0">
              <a:cs typeface="Calibri"/>
            </a:endParaRPr>
          </a:p>
          <a:p>
            <a:r>
              <a:rPr lang="en-IN" sz="1050" dirty="0">
                <a:ea typeface="+mn-lt"/>
                <a:cs typeface="+mn-lt"/>
              </a:rPr>
              <a:t>    </a:t>
            </a:r>
            <a:r>
              <a:rPr lang="en-IN" sz="1050" dirty="0" err="1">
                <a:ea typeface="+mn-lt"/>
                <a:cs typeface="+mn-lt"/>
              </a:rPr>
              <a:t>op.close</a:t>
            </a:r>
            <a:r>
              <a:rPr lang="en-IN" sz="1050" dirty="0">
                <a:ea typeface="+mn-lt"/>
                <a:cs typeface="+mn-lt"/>
              </a:rPr>
              <a:t>()  # close the object</a:t>
            </a:r>
            <a:endParaRPr lang="en-IN" sz="1050" dirty="0">
              <a:cs typeface="Calibri"/>
            </a:endParaRPr>
          </a:p>
          <a:p>
            <a:r>
              <a:rPr lang="en-IN" sz="1050" dirty="0">
                <a:ea typeface="+mn-lt"/>
                <a:cs typeface="+mn-lt"/>
              </a:rPr>
              <a:t>    </a:t>
            </a:r>
            <a:r>
              <a:rPr lang="en-IN" sz="1050" dirty="0" err="1">
                <a:ea typeface="+mn-lt"/>
                <a:cs typeface="+mn-lt"/>
              </a:rPr>
              <a:t>sp_page</a:t>
            </a:r>
            <a:r>
              <a:rPr lang="en-IN" sz="1050" dirty="0">
                <a:ea typeface="+mn-lt"/>
                <a:cs typeface="+mn-lt"/>
              </a:rPr>
              <a:t> = soup(</a:t>
            </a:r>
            <a:r>
              <a:rPr lang="en-IN" sz="1050" dirty="0" err="1">
                <a:ea typeface="+mn-lt"/>
                <a:cs typeface="+mn-lt"/>
              </a:rPr>
              <a:t>rd</a:t>
            </a:r>
            <a:r>
              <a:rPr lang="en-IN" sz="1050" dirty="0">
                <a:ea typeface="+mn-lt"/>
                <a:cs typeface="+mn-lt"/>
              </a:rPr>
              <a:t>, 'xml')  # scrapping data from site</a:t>
            </a:r>
            <a:endParaRPr lang="en-IN" sz="1050" dirty="0">
              <a:cs typeface="Calibri"/>
            </a:endParaRPr>
          </a:p>
          <a:p>
            <a:r>
              <a:rPr lang="en-IN" sz="1050" dirty="0">
                <a:ea typeface="+mn-lt"/>
                <a:cs typeface="+mn-lt"/>
              </a:rPr>
              <a:t>    </a:t>
            </a:r>
            <a:r>
              <a:rPr lang="en-IN" sz="1050" dirty="0" err="1">
                <a:ea typeface="+mn-lt"/>
                <a:cs typeface="+mn-lt"/>
              </a:rPr>
              <a:t>news_list</a:t>
            </a:r>
            <a:r>
              <a:rPr lang="en-IN" sz="1050" dirty="0">
                <a:ea typeface="+mn-lt"/>
                <a:cs typeface="+mn-lt"/>
              </a:rPr>
              <a:t> = </a:t>
            </a:r>
            <a:r>
              <a:rPr lang="en-IN" sz="1050" dirty="0" err="1">
                <a:ea typeface="+mn-lt"/>
                <a:cs typeface="+mn-lt"/>
              </a:rPr>
              <a:t>sp_page.find_all</a:t>
            </a:r>
            <a:r>
              <a:rPr lang="en-IN" sz="1050" dirty="0">
                <a:ea typeface="+mn-lt"/>
                <a:cs typeface="+mn-lt"/>
              </a:rPr>
              <a:t>('item')  # finding news</a:t>
            </a:r>
            <a:endParaRPr lang="en-IN" sz="1050" dirty="0">
              <a:cs typeface="Calibri"/>
            </a:endParaRPr>
          </a:p>
          <a:p>
            <a:r>
              <a:rPr lang="en-IN" sz="1050" dirty="0">
                <a:ea typeface="+mn-lt"/>
                <a:cs typeface="+mn-lt"/>
              </a:rPr>
              <a:t>    </a:t>
            </a:r>
            <a:r>
              <a:rPr lang="en-IN" sz="1050" dirty="0" err="1">
                <a:ea typeface="+mn-lt"/>
                <a:cs typeface="+mn-lt"/>
              </a:rPr>
              <a:t>df</a:t>
            </a:r>
            <a:r>
              <a:rPr lang="en-IN" sz="1050" dirty="0">
                <a:ea typeface="+mn-lt"/>
                <a:cs typeface="+mn-lt"/>
              </a:rPr>
              <a:t>=</a:t>
            </a:r>
            <a:r>
              <a:rPr lang="en-IN" sz="1050" dirty="0" err="1">
                <a:ea typeface="+mn-lt"/>
                <a:cs typeface="+mn-lt"/>
              </a:rPr>
              <a:t>pd.read_excel</a:t>
            </a:r>
            <a:r>
              <a:rPr lang="en-IN" sz="1050" dirty="0">
                <a:ea typeface="+mn-lt"/>
                <a:cs typeface="+mn-lt"/>
              </a:rPr>
              <a:t>(</a:t>
            </a:r>
            <a:r>
              <a:rPr lang="en-IN" sz="1050" dirty="0" err="1">
                <a:ea typeface="+mn-lt"/>
                <a:cs typeface="+mn-lt"/>
              </a:rPr>
              <a:t>excel_file</a:t>
            </a:r>
            <a:r>
              <a:rPr lang="en-IN" sz="1050" dirty="0">
                <a:ea typeface="+mn-lt"/>
                <a:cs typeface="+mn-lt"/>
              </a:rPr>
              <a:t>,</a:t>
            </a:r>
            <a:endParaRPr lang="en-IN" sz="1050" dirty="0">
              <a:cs typeface="Calibri"/>
            </a:endParaRPr>
          </a:p>
          <a:p>
            <a:r>
              <a:rPr lang="en-IN" sz="1050" dirty="0">
                <a:ea typeface="+mn-lt"/>
                <a:cs typeface="+mn-lt"/>
              </a:rPr>
              <a:t>                     </a:t>
            </a:r>
            <a:r>
              <a:rPr lang="en-IN" sz="1050" dirty="0" err="1">
                <a:ea typeface="+mn-lt"/>
                <a:cs typeface="+mn-lt"/>
              </a:rPr>
              <a:t>usecols</a:t>
            </a:r>
            <a:r>
              <a:rPr lang="en-IN" sz="1050" dirty="0">
                <a:ea typeface="+mn-lt"/>
                <a:cs typeface="+mn-lt"/>
              </a:rPr>
              <a:t>='U:W',</a:t>
            </a:r>
            <a:endParaRPr lang="en-IN" sz="1050" dirty="0">
              <a:cs typeface="Calibri"/>
            </a:endParaRPr>
          </a:p>
          <a:p>
            <a:r>
              <a:rPr lang="en-IN" sz="1050" dirty="0">
                <a:ea typeface="+mn-lt"/>
                <a:cs typeface="+mn-lt"/>
              </a:rPr>
              <a:t>                     header=0)</a:t>
            </a:r>
            <a:endParaRPr lang="en-IN" sz="1050" dirty="0">
              <a:cs typeface="Calibri"/>
            </a:endParaRPr>
          </a:p>
          <a:p>
            <a:r>
              <a:rPr lang="en-IN" sz="1050" dirty="0">
                <a:ea typeface="+mn-lt"/>
                <a:cs typeface="+mn-lt"/>
              </a:rPr>
              <a:t>    </a:t>
            </a:r>
            <a:r>
              <a:rPr lang="en-IN" sz="1050" dirty="0" err="1">
                <a:ea typeface="+mn-lt"/>
                <a:cs typeface="+mn-lt"/>
              </a:rPr>
              <a:t>pie_chart</a:t>
            </a:r>
            <a:r>
              <a:rPr lang="en-IN" sz="1050" dirty="0">
                <a:ea typeface="+mn-lt"/>
                <a:cs typeface="+mn-lt"/>
              </a:rPr>
              <a:t>=</a:t>
            </a:r>
            <a:r>
              <a:rPr lang="en-IN" sz="1050" dirty="0" err="1">
                <a:ea typeface="+mn-lt"/>
                <a:cs typeface="+mn-lt"/>
              </a:rPr>
              <a:t>px.pie</a:t>
            </a:r>
            <a:r>
              <a:rPr lang="en-IN" sz="1050" dirty="0">
                <a:ea typeface="+mn-lt"/>
                <a:cs typeface="+mn-lt"/>
              </a:rPr>
              <a:t>(</a:t>
            </a:r>
            <a:r>
              <a:rPr lang="en-IN" sz="1050" dirty="0" err="1">
                <a:ea typeface="+mn-lt"/>
                <a:cs typeface="+mn-lt"/>
              </a:rPr>
              <a:t>df</a:t>
            </a:r>
            <a:r>
              <a:rPr lang="en-IN" sz="1050" dirty="0">
                <a:ea typeface="+mn-lt"/>
                <a:cs typeface="+mn-lt"/>
              </a:rPr>
              <a:t>,</a:t>
            </a:r>
            <a:endParaRPr lang="en-IN" sz="1050" dirty="0">
              <a:cs typeface="Calibri"/>
            </a:endParaRPr>
          </a:p>
          <a:p>
            <a:r>
              <a:rPr lang="en-IN" sz="1050" dirty="0">
                <a:ea typeface="+mn-lt"/>
                <a:cs typeface="+mn-lt"/>
              </a:rPr>
              <a:t>                     title='World',</a:t>
            </a:r>
            <a:endParaRPr lang="en-IN" sz="1050" dirty="0">
              <a:cs typeface="Calibri"/>
            </a:endParaRPr>
          </a:p>
          <a:p>
            <a:r>
              <a:rPr lang="en-IN" sz="1050" dirty="0">
                <a:ea typeface="+mn-lt"/>
                <a:cs typeface="+mn-lt"/>
              </a:rPr>
              <a:t>                     values='</a:t>
            </a:r>
            <a:r>
              <a:rPr lang="en-IN" sz="1050" dirty="0" err="1">
                <a:ea typeface="+mn-lt"/>
                <a:cs typeface="+mn-lt"/>
              </a:rPr>
              <a:t>world_count</a:t>
            </a:r>
            <a:r>
              <a:rPr lang="en-IN" sz="1050" dirty="0">
                <a:ea typeface="+mn-lt"/>
                <a:cs typeface="+mn-lt"/>
              </a:rPr>
              <a:t>',</a:t>
            </a:r>
            <a:endParaRPr lang="en-IN" sz="1050" dirty="0">
              <a:cs typeface="Calibri"/>
            </a:endParaRPr>
          </a:p>
          <a:p>
            <a:r>
              <a:rPr lang="en-IN" sz="1050" dirty="0">
                <a:ea typeface="+mn-lt"/>
                <a:cs typeface="+mn-lt"/>
              </a:rPr>
              <a:t>                     names='</a:t>
            </a:r>
            <a:r>
              <a:rPr lang="en-IN" sz="1050" dirty="0" err="1">
                <a:ea typeface="+mn-lt"/>
                <a:cs typeface="+mn-lt"/>
              </a:rPr>
              <a:t>world_date</a:t>
            </a:r>
            <a:r>
              <a:rPr lang="en-IN" sz="1050" dirty="0">
                <a:ea typeface="+mn-lt"/>
                <a:cs typeface="+mn-lt"/>
              </a:rPr>
              <a:t>')</a:t>
            </a:r>
            <a:endParaRPr lang="en-IN" sz="1050" dirty="0">
              <a:cs typeface="Calibri"/>
            </a:endParaRPr>
          </a:p>
          <a:p>
            <a:r>
              <a:rPr lang="en-IN" sz="1050" dirty="0">
                <a:ea typeface="+mn-lt"/>
                <a:cs typeface="+mn-lt"/>
              </a:rPr>
              <a:t>    </a:t>
            </a:r>
            <a:r>
              <a:rPr lang="en-IN" sz="1050" dirty="0" err="1">
                <a:ea typeface="+mn-lt"/>
                <a:cs typeface="+mn-lt"/>
              </a:rPr>
              <a:t>st.plotly_chart</a:t>
            </a:r>
            <a:r>
              <a:rPr lang="en-IN" sz="1050" dirty="0">
                <a:ea typeface="+mn-lt"/>
                <a:cs typeface="+mn-lt"/>
              </a:rPr>
              <a:t>(</a:t>
            </a:r>
            <a:r>
              <a:rPr lang="en-IN" sz="1050" dirty="0" err="1">
                <a:ea typeface="+mn-lt"/>
                <a:cs typeface="+mn-lt"/>
              </a:rPr>
              <a:t>pie_chart</a:t>
            </a:r>
            <a:r>
              <a:rPr lang="en-IN" sz="1050" dirty="0">
                <a:ea typeface="+mn-lt"/>
                <a:cs typeface="+mn-lt"/>
              </a:rPr>
              <a:t>)</a:t>
            </a:r>
            <a:endParaRPr lang="en-IN" sz="1050" dirty="0">
              <a:cs typeface="Calibri"/>
            </a:endParaRPr>
          </a:p>
          <a:p>
            <a:r>
              <a:rPr lang="en-IN" sz="1050" dirty="0">
                <a:ea typeface="+mn-lt"/>
                <a:cs typeface="+mn-lt"/>
              </a:rPr>
              <a:t>    </a:t>
            </a:r>
            <a:r>
              <a:rPr lang="en-IN" sz="1050" dirty="0" err="1">
                <a:ea typeface="+mn-lt"/>
                <a:cs typeface="+mn-lt"/>
              </a:rPr>
              <a:t>df</a:t>
            </a:r>
            <a:r>
              <a:rPr lang="en-IN" sz="1050" dirty="0">
                <a:ea typeface="+mn-lt"/>
                <a:cs typeface="+mn-lt"/>
              </a:rPr>
              <a:t>=</a:t>
            </a:r>
            <a:r>
              <a:rPr lang="en-IN" sz="1050" dirty="0" err="1">
                <a:ea typeface="+mn-lt"/>
                <a:cs typeface="+mn-lt"/>
              </a:rPr>
              <a:t>pd.read_excel</a:t>
            </a:r>
            <a:r>
              <a:rPr lang="en-IN" sz="1050" dirty="0">
                <a:ea typeface="+mn-lt"/>
                <a:cs typeface="+mn-lt"/>
              </a:rPr>
              <a:t>(</a:t>
            </a:r>
            <a:r>
              <a:rPr lang="en-IN" sz="1050" dirty="0" err="1">
                <a:ea typeface="+mn-lt"/>
                <a:cs typeface="+mn-lt"/>
              </a:rPr>
              <a:t>excel_file</a:t>
            </a:r>
            <a:r>
              <a:rPr lang="en-IN" sz="1050" dirty="0">
                <a:ea typeface="+mn-lt"/>
                <a:cs typeface="+mn-lt"/>
              </a:rPr>
              <a:t>,</a:t>
            </a:r>
            <a:endParaRPr lang="en-IN" sz="1050" dirty="0">
              <a:cs typeface="Calibri"/>
            </a:endParaRPr>
          </a:p>
          <a:p>
            <a:r>
              <a:rPr lang="en-IN" sz="1050" dirty="0">
                <a:ea typeface="+mn-lt"/>
                <a:cs typeface="+mn-lt"/>
              </a:rPr>
              <a:t>                     </a:t>
            </a:r>
            <a:r>
              <a:rPr lang="en-IN" sz="1050" dirty="0" err="1">
                <a:ea typeface="+mn-lt"/>
                <a:cs typeface="+mn-lt"/>
              </a:rPr>
              <a:t>usecols</a:t>
            </a:r>
            <a:r>
              <a:rPr lang="en-IN" sz="1050" dirty="0">
                <a:ea typeface="+mn-lt"/>
                <a:cs typeface="+mn-lt"/>
              </a:rPr>
              <a:t>='BH:BM',</a:t>
            </a:r>
            <a:endParaRPr lang="en-IN" sz="1050" dirty="0">
              <a:cs typeface="Calibri"/>
            </a:endParaRPr>
          </a:p>
          <a:p>
            <a:r>
              <a:rPr lang="en-IN" sz="1050" dirty="0">
                <a:ea typeface="+mn-lt"/>
                <a:cs typeface="+mn-lt"/>
              </a:rPr>
              <a:t>                     </a:t>
            </a:r>
            <a:r>
              <a:rPr lang="en-IN" sz="1050" dirty="0" err="1">
                <a:ea typeface="+mn-lt"/>
                <a:cs typeface="+mn-lt"/>
              </a:rPr>
              <a:t>skiprows</a:t>
            </a:r>
            <a:r>
              <a:rPr lang="en-IN" sz="1050" dirty="0">
                <a:ea typeface="+mn-lt"/>
                <a:cs typeface="+mn-lt"/>
              </a:rPr>
              <a:t>=33,</a:t>
            </a:r>
            <a:endParaRPr lang="en-IN" sz="1050" dirty="0">
              <a:cs typeface="Calibri"/>
            </a:endParaRPr>
          </a:p>
          <a:p>
            <a:r>
              <a:rPr lang="en-IN" sz="1050" dirty="0">
                <a:ea typeface="+mn-lt"/>
                <a:cs typeface="+mn-lt"/>
              </a:rPr>
              <a:t>                     </a:t>
            </a:r>
            <a:r>
              <a:rPr lang="en-IN" sz="1050" dirty="0" err="1">
                <a:ea typeface="+mn-lt"/>
                <a:cs typeface="+mn-lt"/>
              </a:rPr>
              <a:t>nrows</a:t>
            </a:r>
            <a:r>
              <a:rPr lang="en-IN" sz="1050" dirty="0">
                <a:ea typeface="+mn-lt"/>
                <a:cs typeface="+mn-lt"/>
              </a:rPr>
              <a:t>=1,</a:t>
            </a:r>
            <a:endParaRPr lang="en-IN" sz="1050" dirty="0">
              <a:cs typeface="Calibri"/>
            </a:endParaRPr>
          </a:p>
          <a:p>
            <a:r>
              <a:rPr lang="en-IN" sz="1050" dirty="0">
                <a:ea typeface="+mn-lt"/>
                <a:cs typeface="+mn-lt"/>
              </a:rPr>
              <a:t>                     header=0)</a:t>
            </a:r>
            <a:endParaRPr lang="en-IN" sz="1050" dirty="0">
              <a:cs typeface="Calibri"/>
            </a:endParaRPr>
          </a:p>
          <a:p>
            <a:r>
              <a:rPr lang="en-IN" sz="1050" dirty="0">
                <a:ea typeface="+mn-lt"/>
                <a:cs typeface="+mn-lt"/>
              </a:rPr>
              <a:t>    </a:t>
            </a:r>
            <a:r>
              <a:rPr lang="en-IN" sz="1050" dirty="0" err="1">
                <a:ea typeface="+mn-lt"/>
                <a:cs typeface="+mn-lt"/>
              </a:rPr>
              <a:t>pie_chart</a:t>
            </a:r>
            <a:r>
              <a:rPr lang="en-IN" sz="1050" dirty="0">
                <a:ea typeface="+mn-lt"/>
                <a:cs typeface="+mn-lt"/>
              </a:rPr>
              <a:t>=</a:t>
            </a:r>
            <a:r>
              <a:rPr lang="en-IN" sz="1050" dirty="0" err="1">
                <a:ea typeface="+mn-lt"/>
                <a:cs typeface="+mn-lt"/>
              </a:rPr>
              <a:t>px.pie</a:t>
            </a:r>
            <a:r>
              <a:rPr lang="en-IN" sz="1050" dirty="0">
                <a:ea typeface="+mn-lt"/>
                <a:cs typeface="+mn-lt"/>
              </a:rPr>
              <a:t>(</a:t>
            </a:r>
            <a:r>
              <a:rPr lang="en-IN" sz="1050" dirty="0" err="1">
                <a:ea typeface="+mn-lt"/>
                <a:cs typeface="+mn-lt"/>
              </a:rPr>
              <a:t>df</a:t>
            </a:r>
            <a:r>
              <a:rPr lang="en-IN" sz="1050" dirty="0">
                <a:ea typeface="+mn-lt"/>
                <a:cs typeface="+mn-lt"/>
              </a:rPr>
              <a:t>,</a:t>
            </a:r>
            <a:endParaRPr lang="en-IN" sz="1050" dirty="0">
              <a:cs typeface="Calibri"/>
            </a:endParaRPr>
          </a:p>
          <a:p>
            <a:r>
              <a:rPr lang="en-IN" sz="1050" dirty="0">
                <a:ea typeface="+mn-lt"/>
                <a:cs typeface="+mn-lt"/>
              </a:rPr>
              <a:t>                     title='World',</a:t>
            </a:r>
            <a:endParaRPr lang="en-IN" sz="1050" dirty="0">
              <a:cs typeface="Calibri"/>
            </a:endParaRPr>
          </a:p>
          <a:p>
            <a:r>
              <a:rPr lang="en-IN" sz="1050" dirty="0">
                <a:ea typeface="+mn-lt"/>
                <a:cs typeface="+mn-lt"/>
              </a:rPr>
              <a:t>                     values=['</a:t>
            </a:r>
            <a:r>
              <a:rPr lang="en-IN" sz="1050" dirty="0" err="1">
                <a:ea typeface="+mn-lt"/>
                <a:cs typeface="+mn-lt"/>
              </a:rPr>
              <a:t>Russia','USA','UK','Asia</a:t>
            </a:r>
            <a:r>
              <a:rPr lang="en-IN" sz="1050" dirty="0">
                <a:ea typeface="+mn-lt"/>
                <a:cs typeface="+mn-lt"/>
              </a:rPr>
              <a:t>'],</a:t>
            </a:r>
            <a:endParaRPr lang="en-IN" sz="1050" dirty="0">
              <a:cs typeface="Calibri"/>
            </a:endParaRPr>
          </a:p>
          <a:p>
            <a:r>
              <a:rPr lang="en-IN" sz="1050" dirty="0">
                <a:ea typeface="+mn-lt"/>
                <a:cs typeface="+mn-lt"/>
              </a:rPr>
              <a:t>                     names=['</a:t>
            </a:r>
            <a:r>
              <a:rPr lang="en-IN" sz="1050" dirty="0" err="1">
                <a:ea typeface="+mn-lt"/>
                <a:cs typeface="+mn-lt"/>
              </a:rPr>
              <a:t>Russia','USA','UK','Asia</a:t>
            </a:r>
            <a:r>
              <a:rPr lang="en-IN" sz="1050" dirty="0">
                <a:ea typeface="+mn-lt"/>
                <a:cs typeface="+mn-lt"/>
              </a:rPr>
              <a:t>'])</a:t>
            </a:r>
            <a:endParaRPr lang="en-US" sz="1050" dirty="0">
              <a:cs typeface="Calibri"/>
            </a:endParaRPr>
          </a:p>
          <a:p>
            <a:r>
              <a:rPr lang="en-IN" sz="1050" dirty="0">
                <a:ea typeface="+mn-lt"/>
                <a:cs typeface="+mn-lt"/>
              </a:rPr>
              <a:t>    </a:t>
            </a:r>
            <a:r>
              <a:rPr lang="en-IN" sz="1050" dirty="0" err="1">
                <a:ea typeface="+mn-lt"/>
                <a:cs typeface="+mn-lt"/>
              </a:rPr>
              <a:t>st.plotly_chart</a:t>
            </a:r>
            <a:r>
              <a:rPr lang="en-IN" sz="1050" dirty="0">
                <a:ea typeface="+mn-lt"/>
                <a:cs typeface="+mn-lt"/>
              </a:rPr>
              <a:t>(</a:t>
            </a:r>
            <a:r>
              <a:rPr lang="en-IN" sz="1050" dirty="0" err="1">
                <a:ea typeface="+mn-lt"/>
                <a:cs typeface="+mn-lt"/>
              </a:rPr>
              <a:t>pie_chart</a:t>
            </a:r>
            <a:r>
              <a:rPr lang="en-IN" sz="1050" dirty="0">
                <a:ea typeface="+mn-lt"/>
                <a:cs typeface="+mn-lt"/>
              </a:rPr>
              <a:t>)</a:t>
            </a:r>
            <a:endParaRPr lang="en-IN" sz="1050" dirty="0">
              <a:cs typeface="Calibri"/>
            </a:endParaRPr>
          </a:p>
          <a:p>
            <a:r>
              <a:rPr lang="en-IN" sz="1050" dirty="0">
                <a:ea typeface="+mn-lt"/>
                <a:cs typeface="+mn-lt"/>
              </a:rPr>
              <a:t>    return </a:t>
            </a:r>
            <a:r>
              <a:rPr lang="en-IN" sz="1050" dirty="0" err="1">
                <a:ea typeface="+mn-lt"/>
                <a:cs typeface="+mn-lt"/>
              </a:rPr>
              <a:t>news_list</a:t>
            </a:r>
            <a:endParaRPr lang="en-IN" sz="1050" dirty="0">
              <a:cs typeface="Calibri"/>
            </a:endParaRPr>
          </a:p>
          <a:p>
            <a:endParaRPr lang="en-IN" sz="1050">
              <a:cs typeface="Calibri"/>
            </a:endParaRPr>
          </a:p>
        </p:txBody>
      </p:sp>
    </p:spTree>
    <p:extLst>
      <p:ext uri="{BB962C8B-B14F-4D97-AF65-F5344CB8AC3E}">
        <p14:creationId xmlns:p14="http://schemas.microsoft.com/office/powerpoint/2010/main" val="1686055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353ED1-551E-6B26-1CC8-8B7781FE6A58}"/>
              </a:ext>
            </a:extLst>
          </p:cNvPr>
          <p:cNvSpPr txBox="1"/>
          <p:nvPr/>
        </p:nvSpPr>
        <p:spPr>
          <a:xfrm>
            <a:off x="234340" y="105402"/>
            <a:ext cx="199023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b="1" u="sng">
                <a:solidFill>
                  <a:srgbClr val="002060"/>
                </a:solidFill>
              </a:rPr>
              <a:t>INTERFACES</a:t>
            </a:r>
            <a:r>
              <a:rPr lang="en-IN" sz="2400" b="1" u="sng">
                <a:solidFill>
                  <a:srgbClr val="002060"/>
                </a:solidFill>
              </a:rPr>
              <a:t>:</a:t>
            </a:r>
            <a:endParaRPr lang="en-US" sz="2400" b="1" u="sng">
              <a:solidFill>
                <a:srgbClr val="002060"/>
              </a:solidFill>
            </a:endParaRPr>
          </a:p>
        </p:txBody>
      </p:sp>
      <p:pic>
        <p:nvPicPr>
          <p:cNvPr id="2" name="Picture 4">
            <a:extLst>
              <a:ext uri="{FF2B5EF4-FFF2-40B4-BE49-F238E27FC236}">
                <a16:creationId xmlns:a16="http://schemas.microsoft.com/office/drawing/2014/main" id="{6017A5C1-7F66-247D-CD61-92D457F296D5}"/>
              </a:ext>
            </a:extLst>
          </p:cNvPr>
          <p:cNvPicPr>
            <a:picLocks noChangeAspect="1"/>
          </p:cNvPicPr>
          <p:nvPr/>
        </p:nvPicPr>
        <p:blipFill>
          <a:blip r:embed="rId2"/>
          <a:stretch>
            <a:fillRect/>
          </a:stretch>
        </p:blipFill>
        <p:spPr>
          <a:xfrm>
            <a:off x="1262758" y="647235"/>
            <a:ext cx="6730979" cy="4352951"/>
          </a:xfrm>
          <a:prstGeom prst="rect">
            <a:avLst/>
          </a:prstGeom>
        </p:spPr>
      </p:pic>
    </p:spTree>
    <p:extLst>
      <p:ext uri="{BB962C8B-B14F-4D97-AF65-F5344CB8AC3E}">
        <p14:creationId xmlns:p14="http://schemas.microsoft.com/office/powerpoint/2010/main" val="793280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FBB27C-96A6-4BBE-BC2E-FEE3A3E5D3E2}"/>
              </a:ext>
            </a:extLst>
          </p:cNvPr>
          <p:cNvSpPr txBox="1"/>
          <p:nvPr/>
        </p:nvSpPr>
        <p:spPr>
          <a:xfrm>
            <a:off x="292780" y="148471"/>
            <a:ext cx="201309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b="1" u="sng">
                <a:solidFill>
                  <a:srgbClr val="002060"/>
                </a:solidFill>
              </a:rPr>
              <a:t>INTERFACES</a:t>
            </a:r>
            <a:r>
              <a:rPr lang="en-IN" sz="2400" b="1" u="sng">
                <a:solidFill>
                  <a:srgbClr val="002060"/>
                </a:solidFill>
              </a:rPr>
              <a:t>:</a:t>
            </a:r>
            <a:endParaRPr lang="en-US" sz="2400" b="1" u="sng">
              <a:solidFill>
                <a:srgbClr val="002060"/>
              </a:solidFill>
            </a:endParaRPr>
          </a:p>
        </p:txBody>
      </p:sp>
      <p:pic>
        <p:nvPicPr>
          <p:cNvPr id="2" name="Picture 4">
            <a:extLst>
              <a:ext uri="{FF2B5EF4-FFF2-40B4-BE49-F238E27FC236}">
                <a16:creationId xmlns:a16="http://schemas.microsoft.com/office/drawing/2014/main" id="{DC3FCA20-106A-EED9-5C89-7C6097F53924}"/>
              </a:ext>
            </a:extLst>
          </p:cNvPr>
          <p:cNvPicPr>
            <a:picLocks noChangeAspect="1"/>
          </p:cNvPicPr>
          <p:nvPr/>
        </p:nvPicPr>
        <p:blipFill>
          <a:blip r:embed="rId2"/>
          <a:stretch>
            <a:fillRect/>
          </a:stretch>
        </p:blipFill>
        <p:spPr>
          <a:xfrm>
            <a:off x="1212575" y="758430"/>
            <a:ext cx="6761803" cy="4190433"/>
          </a:xfrm>
          <a:prstGeom prst="rect">
            <a:avLst/>
          </a:prstGeom>
        </p:spPr>
      </p:pic>
    </p:spTree>
    <p:extLst>
      <p:ext uri="{BB962C8B-B14F-4D97-AF65-F5344CB8AC3E}">
        <p14:creationId xmlns:p14="http://schemas.microsoft.com/office/powerpoint/2010/main" val="3350024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5899CF-EF7E-6745-AB1D-E46289C16998}"/>
              </a:ext>
            </a:extLst>
          </p:cNvPr>
          <p:cNvSpPr txBox="1"/>
          <p:nvPr/>
        </p:nvSpPr>
        <p:spPr>
          <a:xfrm>
            <a:off x="364342" y="214069"/>
            <a:ext cx="19216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b="1" u="sng">
                <a:solidFill>
                  <a:srgbClr val="002060"/>
                </a:solidFill>
              </a:rPr>
              <a:t>INTERFACES</a:t>
            </a:r>
            <a:r>
              <a:rPr lang="en-IN" sz="2400" b="1" u="sng">
                <a:solidFill>
                  <a:srgbClr val="002060"/>
                </a:solidFill>
              </a:rPr>
              <a:t>:</a:t>
            </a:r>
            <a:endParaRPr lang="en-US" sz="2400" b="1" u="sng">
              <a:solidFill>
                <a:srgbClr val="002060"/>
              </a:solidFill>
            </a:endParaRPr>
          </a:p>
        </p:txBody>
      </p:sp>
      <p:pic>
        <p:nvPicPr>
          <p:cNvPr id="2" name="Picture 3" descr="A screenshot of a computer&#10;&#10;Description automatically generated">
            <a:extLst>
              <a:ext uri="{FF2B5EF4-FFF2-40B4-BE49-F238E27FC236}">
                <a16:creationId xmlns:a16="http://schemas.microsoft.com/office/drawing/2014/main" id="{CC3F85C0-32AF-683A-6A7F-539A87D1F3E1}"/>
              </a:ext>
            </a:extLst>
          </p:cNvPr>
          <p:cNvPicPr>
            <a:picLocks noChangeAspect="1"/>
          </p:cNvPicPr>
          <p:nvPr/>
        </p:nvPicPr>
        <p:blipFill>
          <a:blip r:embed="rId2"/>
          <a:stretch>
            <a:fillRect/>
          </a:stretch>
        </p:blipFill>
        <p:spPr>
          <a:xfrm>
            <a:off x="1577340" y="759792"/>
            <a:ext cx="6195060" cy="4225895"/>
          </a:xfrm>
          <a:prstGeom prst="rect">
            <a:avLst/>
          </a:prstGeom>
        </p:spPr>
      </p:pic>
    </p:spTree>
    <p:extLst>
      <p:ext uri="{BB962C8B-B14F-4D97-AF65-F5344CB8AC3E}">
        <p14:creationId xmlns:p14="http://schemas.microsoft.com/office/powerpoint/2010/main" val="697555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7848D3-96A3-4DAC-28B1-0B92D496D81B}"/>
              </a:ext>
            </a:extLst>
          </p:cNvPr>
          <p:cNvSpPr txBox="1"/>
          <p:nvPr/>
        </p:nvSpPr>
        <p:spPr>
          <a:xfrm>
            <a:off x="265282" y="198829"/>
            <a:ext cx="202071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b="1" u="sng">
                <a:solidFill>
                  <a:srgbClr val="002060"/>
                </a:solidFill>
              </a:rPr>
              <a:t>INTERFACES</a:t>
            </a:r>
            <a:r>
              <a:rPr lang="en-IN" sz="2400" b="1" u="sng">
                <a:solidFill>
                  <a:srgbClr val="002060"/>
                </a:solidFill>
              </a:rPr>
              <a:t>:</a:t>
            </a:r>
            <a:endParaRPr lang="en-US" sz="2400" b="1" u="sng">
              <a:solidFill>
                <a:srgbClr val="002060"/>
              </a:solidFill>
            </a:endParaRPr>
          </a:p>
        </p:txBody>
      </p:sp>
      <p:pic>
        <p:nvPicPr>
          <p:cNvPr id="3" name="Picture 3">
            <a:extLst>
              <a:ext uri="{FF2B5EF4-FFF2-40B4-BE49-F238E27FC236}">
                <a16:creationId xmlns:a16="http://schemas.microsoft.com/office/drawing/2014/main" id="{20DF5C6A-372D-DB7F-0C69-A8A7178C71F8}"/>
              </a:ext>
            </a:extLst>
          </p:cNvPr>
          <p:cNvPicPr>
            <a:picLocks noChangeAspect="1"/>
          </p:cNvPicPr>
          <p:nvPr/>
        </p:nvPicPr>
        <p:blipFill>
          <a:blip r:embed="rId2"/>
          <a:stretch>
            <a:fillRect/>
          </a:stretch>
        </p:blipFill>
        <p:spPr>
          <a:xfrm>
            <a:off x="1287780" y="780674"/>
            <a:ext cx="6484620" cy="4275572"/>
          </a:xfrm>
          <a:prstGeom prst="rect">
            <a:avLst/>
          </a:prstGeom>
        </p:spPr>
      </p:pic>
    </p:spTree>
    <p:extLst>
      <p:ext uri="{BB962C8B-B14F-4D97-AF65-F5344CB8AC3E}">
        <p14:creationId xmlns:p14="http://schemas.microsoft.com/office/powerpoint/2010/main" val="3073166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3E44E3-8F9D-4AA4-C4FA-97D07B9E47E1}"/>
              </a:ext>
            </a:extLst>
          </p:cNvPr>
          <p:cNvSpPr txBox="1"/>
          <p:nvPr/>
        </p:nvSpPr>
        <p:spPr>
          <a:xfrm>
            <a:off x="364342" y="214069"/>
            <a:ext cx="21121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b="1" u="sng">
                <a:solidFill>
                  <a:srgbClr val="002060"/>
                </a:solidFill>
              </a:rPr>
              <a:t>INTERFACES</a:t>
            </a:r>
            <a:r>
              <a:rPr lang="en-IN" sz="2400" b="1" u="sng">
                <a:solidFill>
                  <a:srgbClr val="002060"/>
                </a:solidFill>
              </a:rPr>
              <a:t>:</a:t>
            </a:r>
            <a:endParaRPr lang="en-US" sz="2400" b="1" u="sng">
              <a:solidFill>
                <a:srgbClr val="002060"/>
              </a:solidFill>
            </a:endParaRPr>
          </a:p>
        </p:txBody>
      </p:sp>
      <p:pic>
        <p:nvPicPr>
          <p:cNvPr id="4" name="Picture 5">
            <a:extLst>
              <a:ext uri="{FF2B5EF4-FFF2-40B4-BE49-F238E27FC236}">
                <a16:creationId xmlns:a16="http://schemas.microsoft.com/office/drawing/2014/main" id="{6B024C98-73D0-56FC-805E-EA446FCD7304}"/>
              </a:ext>
            </a:extLst>
          </p:cNvPr>
          <p:cNvPicPr>
            <a:picLocks noChangeAspect="1"/>
          </p:cNvPicPr>
          <p:nvPr/>
        </p:nvPicPr>
        <p:blipFill>
          <a:blip r:embed="rId2"/>
          <a:stretch>
            <a:fillRect/>
          </a:stretch>
        </p:blipFill>
        <p:spPr>
          <a:xfrm>
            <a:off x="1356360" y="794788"/>
            <a:ext cx="5859780" cy="4239723"/>
          </a:xfrm>
          <a:prstGeom prst="rect">
            <a:avLst/>
          </a:prstGeom>
        </p:spPr>
      </p:pic>
    </p:spTree>
    <p:extLst>
      <p:ext uri="{BB962C8B-B14F-4D97-AF65-F5344CB8AC3E}">
        <p14:creationId xmlns:p14="http://schemas.microsoft.com/office/powerpoint/2010/main" val="2777003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3E44E3-8F9D-4AA4-C4FA-97D07B9E47E1}"/>
              </a:ext>
            </a:extLst>
          </p:cNvPr>
          <p:cNvSpPr txBox="1"/>
          <p:nvPr/>
        </p:nvSpPr>
        <p:spPr>
          <a:xfrm>
            <a:off x="364342" y="214069"/>
            <a:ext cx="192165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b="1" u="sng">
                <a:solidFill>
                  <a:srgbClr val="002060"/>
                </a:solidFill>
              </a:rPr>
              <a:t>INTERFACES</a:t>
            </a:r>
            <a:r>
              <a:rPr lang="en-IN" sz="2400" b="1" u="sng">
                <a:solidFill>
                  <a:srgbClr val="002060"/>
                </a:solidFill>
              </a:rPr>
              <a:t>:</a:t>
            </a:r>
            <a:endParaRPr lang="en-US" sz="2400" b="1" u="sng">
              <a:solidFill>
                <a:srgbClr val="002060"/>
              </a:solidFill>
            </a:endParaRPr>
          </a:p>
        </p:txBody>
      </p:sp>
      <p:pic>
        <p:nvPicPr>
          <p:cNvPr id="2" name="Picture 4">
            <a:extLst>
              <a:ext uri="{FF2B5EF4-FFF2-40B4-BE49-F238E27FC236}">
                <a16:creationId xmlns:a16="http://schemas.microsoft.com/office/drawing/2014/main" id="{E23FEC52-ECD9-BEC3-A051-32FACEE9A001}"/>
              </a:ext>
            </a:extLst>
          </p:cNvPr>
          <p:cNvPicPr>
            <a:picLocks noChangeAspect="1"/>
          </p:cNvPicPr>
          <p:nvPr/>
        </p:nvPicPr>
        <p:blipFill>
          <a:blip r:embed="rId2"/>
          <a:stretch>
            <a:fillRect/>
          </a:stretch>
        </p:blipFill>
        <p:spPr>
          <a:xfrm>
            <a:off x="320040" y="1083815"/>
            <a:ext cx="3939540" cy="3646430"/>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id="{509242C9-013B-990C-DD87-ED036F2D7E4E}"/>
              </a:ext>
            </a:extLst>
          </p:cNvPr>
          <p:cNvPicPr>
            <a:picLocks noChangeAspect="1"/>
          </p:cNvPicPr>
          <p:nvPr/>
        </p:nvPicPr>
        <p:blipFill>
          <a:blip r:embed="rId3"/>
          <a:stretch>
            <a:fillRect/>
          </a:stretch>
        </p:blipFill>
        <p:spPr>
          <a:xfrm>
            <a:off x="4465320" y="1460488"/>
            <a:ext cx="4556760" cy="3007385"/>
          </a:xfrm>
          <a:prstGeom prst="rect">
            <a:avLst/>
          </a:prstGeom>
        </p:spPr>
      </p:pic>
    </p:spTree>
    <p:extLst>
      <p:ext uri="{BB962C8B-B14F-4D97-AF65-F5344CB8AC3E}">
        <p14:creationId xmlns:p14="http://schemas.microsoft.com/office/powerpoint/2010/main" val="2679469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F0F71-123F-FA2F-2F95-2106FCD8BBC6}"/>
              </a:ext>
            </a:extLst>
          </p:cNvPr>
          <p:cNvSpPr>
            <a:spLocks noGrp="1"/>
          </p:cNvSpPr>
          <p:nvPr>
            <p:ph type="title"/>
          </p:nvPr>
        </p:nvSpPr>
        <p:spPr>
          <a:xfrm>
            <a:off x="215330" y="113309"/>
            <a:ext cx="8520600" cy="461316"/>
          </a:xfrm>
        </p:spPr>
        <p:style>
          <a:lnRef idx="1">
            <a:schemeClr val="accent1"/>
          </a:lnRef>
          <a:fillRef idx="2">
            <a:schemeClr val="accent1"/>
          </a:fillRef>
          <a:effectRef idx="1">
            <a:schemeClr val="accent1"/>
          </a:effectRef>
          <a:fontRef idx="minor">
            <a:schemeClr val="dk1"/>
          </a:fontRef>
        </p:style>
        <p:txBody>
          <a:bodyPr>
            <a:normAutofit fontScale="90000"/>
          </a:bodyPr>
          <a:lstStyle/>
          <a:p>
            <a:r>
              <a:rPr lang="en-IN" sz="2400" b="1" u="sng"/>
              <a:t>PROJECT PLANNING(GANTT CHART)</a:t>
            </a:r>
          </a:p>
        </p:txBody>
      </p:sp>
      <p:sp>
        <p:nvSpPr>
          <p:cNvPr id="3" name="Text Placeholder 2">
            <a:extLst>
              <a:ext uri="{FF2B5EF4-FFF2-40B4-BE49-F238E27FC236}">
                <a16:creationId xmlns:a16="http://schemas.microsoft.com/office/drawing/2014/main" id="{D8DF3E29-AD0C-5AB5-5A8F-719501EA27D2}"/>
              </a:ext>
            </a:extLst>
          </p:cNvPr>
          <p:cNvSpPr>
            <a:spLocks noGrp="1"/>
          </p:cNvSpPr>
          <p:nvPr>
            <p:ph type="body" idx="1"/>
          </p:nvPr>
        </p:nvSpPr>
        <p:spPr>
          <a:xfrm>
            <a:off x="311700" y="554395"/>
            <a:ext cx="8520600" cy="4014480"/>
          </a:xfrm>
        </p:spPr>
        <p:txBody>
          <a:bodyPr/>
          <a:lstStyle/>
          <a:p>
            <a:pPr marL="114300" indent="0">
              <a:buNone/>
            </a:pPr>
            <a:r>
              <a:rPr lang="en-IN" sz="1600" b="1" u="sng">
                <a:solidFill>
                  <a:schemeClr val="tx1"/>
                </a:solidFill>
              </a:rPr>
              <a:t>News Summarizer and Analyzer Gantt Chart</a:t>
            </a:r>
          </a:p>
          <a:p>
            <a:pPr marL="114300" indent="0">
              <a:lnSpc>
                <a:spcPct val="114999"/>
              </a:lnSpc>
              <a:buNone/>
            </a:pPr>
            <a:r>
              <a:rPr lang="en-IN" sz="1600" b="1" u="sng"/>
              <a:t>Project based on machine learning</a:t>
            </a:r>
          </a:p>
          <a:p>
            <a:pPr marL="114300" indent="0">
              <a:lnSpc>
                <a:spcPct val="114999"/>
              </a:lnSpc>
              <a:buNone/>
            </a:pPr>
            <a:endParaRPr lang="en-IN"/>
          </a:p>
        </p:txBody>
      </p:sp>
      <p:pic>
        <p:nvPicPr>
          <p:cNvPr id="4" name="Picture 4" descr="Table&#10;&#10;Description automatically generated">
            <a:extLst>
              <a:ext uri="{FF2B5EF4-FFF2-40B4-BE49-F238E27FC236}">
                <a16:creationId xmlns:a16="http://schemas.microsoft.com/office/drawing/2014/main" id="{53557AB7-BDD3-23C6-76F8-04C65FD1CD3C}"/>
              </a:ext>
            </a:extLst>
          </p:cNvPr>
          <p:cNvPicPr>
            <a:picLocks noChangeAspect="1"/>
          </p:cNvPicPr>
          <p:nvPr/>
        </p:nvPicPr>
        <p:blipFill>
          <a:blip r:embed="rId2"/>
          <a:stretch>
            <a:fillRect/>
          </a:stretch>
        </p:blipFill>
        <p:spPr>
          <a:xfrm>
            <a:off x="311700" y="1257205"/>
            <a:ext cx="8522624" cy="3772985"/>
          </a:xfrm>
          <a:prstGeom prst="rect">
            <a:avLst/>
          </a:prstGeom>
          <a:scene3d>
            <a:camera prst="orthographicFront"/>
            <a:lightRig rig="threePt" dir="t"/>
          </a:scene3d>
          <a:sp3d>
            <a:bevelT prst="relaxedInset"/>
          </a:sp3d>
        </p:spPr>
      </p:pic>
    </p:spTree>
    <p:extLst>
      <p:ext uri="{BB962C8B-B14F-4D97-AF65-F5344CB8AC3E}">
        <p14:creationId xmlns:p14="http://schemas.microsoft.com/office/powerpoint/2010/main" val="749702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C9B25-CFB4-C13A-8377-16C4C6073E7B}"/>
              </a:ext>
            </a:extLst>
          </p:cNvPr>
          <p:cNvSpPr>
            <a:spLocks noGrp="1"/>
          </p:cNvSpPr>
          <p:nvPr>
            <p:ph type="title"/>
          </p:nvPr>
        </p:nvSpPr>
        <p:spPr>
          <a:xfrm>
            <a:off x="1063441" y="197118"/>
            <a:ext cx="7047043" cy="615523"/>
          </a:xfrm>
          <a:solidFill>
            <a:schemeClr val="tx1">
              <a:lumMod val="95000"/>
            </a:schemeClr>
          </a:solidFill>
          <a:scene3d>
            <a:camera prst="orthographicFront"/>
            <a:lightRig rig="threePt" dir="t"/>
          </a:scene3d>
          <a:sp3d>
            <a:bevelT/>
            <a:bevelB w="139700" h="139700" prst="divot"/>
          </a:sp3d>
        </p:spPr>
        <p:style>
          <a:lnRef idx="2">
            <a:schemeClr val="accent1"/>
          </a:lnRef>
          <a:fillRef idx="1">
            <a:schemeClr val="lt1"/>
          </a:fillRef>
          <a:effectRef idx="0">
            <a:schemeClr val="accent1"/>
          </a:effectRef>
          <a:fontRef idx="minor">
            <a:schemeClr val="dk1"/>
          </a:fontRef>
        </p:style>
        <p:txBody>
          <a:bodyPr>
            <a:normAutofit fontScale="90000"/>
          </a:bodyPr>
          <a:lstStyle/>
          <a:p>
            <a:r>
              <a:rPr lang="en-US" b="1" u="sng">
                <a:latin typeface="Times New Roman" panose="02020603050405020304" pitchFamily="18" charset="0"/>
                <a:cs typeface="Times New Roman" panose="02020603050405020304" pitchFamily="18" charset="0"/>
              </a:rPr>
              <a:t>Our  Team</a:t>
            </a:r>
          </a:p>
        </p:txBody>
      </p:sp>
      <p:sp>
        <p:nvSpPr>
          <p:cNvPr id="5" name="Google Shape;66;p14">
            <a:extLst>
              <a:ext uri="{FF2B5EF4-FFF2-40B4-BE49-F238E27FC236}">
                <a16:creationId xmlns:a16="http://schemas.microsoft.com/office/drawing/2014/main" id="{960EDC9F-48B4-25A8-67DF-23C5191AFE51}"/>
              </a:ext>
            </a:extLst>
          </p:cNvPr>
          <p:cNvSpPr txBox="1"/>
          <p:nvPr/>
        </p:nvSpPr>
        <p:spPr>
          <a:xfrm>
            <a:off x="562416" y="3204156"/>
            <a:ext cx="2771780" cy="1015632"/>
          </a:xfrm>
          <a:prstGeom prst="rect">
            <a:avLst/>
          </a:prstGeom>
          <a:noFill/>
          <a:ln>
            <a:noFill/>
          </a:ln>
        </p:spPr>
        <p:txBody>
          <a:bodyPr spcFirstLastPara="1" wrap="square" lIns="91425" tIns="91425" rIns="91425" bIns="91425" anchor="t" anchorCtr="0">
            <a:spAutoFit/>
          </a:bodyPr>
          <a:lstStyle/>
          <a:p>
            <a:r>
              <a:rPr lang="en" b="1" u="sng"/>
              <a:t>Eisha Saini</a:t>
            </a:r>
          </a:p>
          <a:p>
            <a:r>
              <a:rPr lang="en" b="1" u="sng"/>
              <a:t>Roll No : 15</a:t>
            </a:r>
          </a:p>
          <a:p>
            <a:endParaRPr lang="en"/>
          </a:p>
        </p:txBody>
      </p:sp>
      <p:sp>
        <p:nvSpPr>
          <p:cNvPr id="7" name="Google Shape;66;p14">
            <a:extLst>
              <a:ext uri="{FF2B5EF4-FFF2-40B4-BE49-F238E27FC236}">
                <a16:creationId xmlns:a16="http://schemas.microsoft.com/office/drawing/2014/main" id="{2F05A658-0273-3348-EF94-433BFB78F40A}"/>
              </a:ext>
            </a:extLst>
          </p:cNvPr>
          <p:cNvSpPr txBox="1"/>
          <p:nvPr/>
        </p:nvSpPr>
        <p:spPr>
          <a:xfrm>
            <a:off x="6855561" y="3204156"/>
            <a:ext cx="2771780" cy="677078"/>
          </a:xfrm>
          <a:prstGeom prst="rect">
            <a:avLst/>
          </a:prstGeom>
          <a:noFill/>
          <a:ln>
            <a:noFill/>
          </a:ln>
        </p:spPr>
        <p:txBody>
          <a:bodyPr spcFirstLastPara="1" wrap="square" lIns="91425" tIns="91425" rIns="91425" bIns="91425" anchor="t" anchorCtr="0">
            <a:spAutoFit/>
          </a:bodyPr>
          <a:lstStyle/>
          <a:p>
            <a:r>
              <a:rPr lang="en" sz="1600" b="1" u="sng"/>
              <a:t>Sanskruti Shinde</a:t>
            </a:r>
          </a:p>
          <a:p>
            <a:r>
              <a:rPr lang="en" sz="1600" b="1" u="sng"/>
              <a:t>  Roll No : 42</a:t>
            </a:r>
          </a:p>
        </p:txBody>
      </p:sp>
      <p:sp>
        <p:nvSpPr>
          <p:cNvPr id="8" name="Google Shape;66;p14">
            <a:extLst>
              <a:ext uri="{FF2B5EF4-FFF2-40B4-BE49-F238E27FC236}">
                <a16:creationId xmlns:a16="http://schemas.microsoft.com/office/drawing/2014/main" id="{13272D30-32D7-4868-B7A1-9DD2DB57C7E5}"/>
              </a:ext>
            </a:extLst>
          </p:cNvPr>
          <p:cNvSpPr txBox="1"/>
          <p:nvPr/>
        </p:nvSpPr>
        <p:spPr>
          <a:xfrm>
            <a:off x="2324813" y="3204156"/>
            <a:ext cx="2664502" cy="677078"/>
          </a:xfrm>
          <a:prstGeom prst="rect">
            <a:avLst/>
          </a:prstGeom>
          <a:noFill/>
          <a:ln>
            <a:noFill/>
          </a:ln>
        </p:spPr>
        <p:txBody>
          <a:bodyPr spcFirstLastPara="1" wrap="square" lIns="91425" tIns="91425" rIns="91425" bIns="91425" anchor="t" anchorCtr="0">
            <a:spAutoFit/>
          </a:bodyPr>
          <a:lstStyle/>
          <a:p>
            <a:r>
              <a:rPr lang="en" sz="1600" b="1" u="sng">
                <a:cs typeface="Times New Roman" panose="02020603050405020304" pitchFamily="18" charset="0"/>
              </a:rPr>
              <a:t>Anushree Salunke</a:t>
            </a:r>
          </a:p>
          <a:p>
            <a:r>
              <a:rPr lang="en" sz="1600" b="1">
                <a:cs typeface="Times New Roman" panose="02020603050405020304" pitchFamily="18" charset="0"/>
              </a:rPr>
              <a:t>     </a:t>
            </a:r>
            <a:r>
              <a:rPr lang="en" sz="1600" b="1" u="sng">
                <a:cs typeface="Times New Roman" panose="02020603050405020304" pitchFamily="18" charset="0"/>
              </a:rPr>
              <a:t>Roll No : 19</a:t>
            </a:r>
          </a:p>
        </p:txBody>
      </p:sp>
      <p:sp>
        <p:nvSpPr>
          <p:cNvPr id="9" name="Google Shape;66;p14">
            <a:extLst>
              <a:ext uri="{FF2B5EF4-FFF2-40B4-BE49-F238E27FC236}">
                <a16:creationId xmlns:a16="http://schemas.microsoft.com/office/drawing/2014/main" id="{914F2E1C-6D82-2020-28E0-BA9F0D75F4C6}"/>
              </a:ext>
            </a:extLst>
          </p:cNvPr>
          <p:cNvSpPr txBox="1"/>
          <p:nvPr/>
        </p:nvSpPr>
        <p:spPr>
          <a:xfrm>
            <a:off x="4980049" y="3275363"/>
            <a:ext cx="2771780" cy="677078"/>
          </a:xfrm>
          <a:prstGeom prst="rect">
            <a:avLst/>
          </a:prstGeom>
          <a:noFill/>
          <a:ln>
            <a:noFill/>
          </a:ln>
        </p:spPr>
        <p:txBody>
          <a:bodyPr spcFirstLastPara="1" wrap="square" lIns="91425" tIns="91425" rIns="91425" bIns="91425" anchor="t" anchorCtr="0">
            <a:spAutoFit/>
          </a:bodyPr>
          <a:lstStyle/>
          <a:p>
            <a:r>
              <a:rPr lang="en" sz="1600" b="1" u="sng"/>
              <a:t>Pooja Tumma</a:t>
            </a:r>
            <a:endParaRPr lang="en-US" sz="1600" b="1" u="sng"/>
          </a:p>
          <a:p>
            <a:r>
              <a:rPr lang="en" sz="1600" b="1"/>
              <a:t>   </a:t>
            </a:r>
            <a:r>
              <a:rPr lang="en" sz="1600" b="1" u="sng"/>
              <a:t>Roll No : 58</a:t>
            </a:r>
          </a:p>
        </p:txBody>
      </p:sp>
      <p:sp>
        <p:nvSpPr>
          <p:cNvPr id="10" name="Google Shape;66;p14">
            <a:extLst>
              <a:ext uri="{FF2B5EF4-FFF2-40B4-BE49-F238E27FC236}">
                <a16:creationId xmlns:a16="http://schemas.microsoft.com/office/drawing/2014/main" id="{129503A2-C240-F441-B89F-311DF9C1F079}"/>
              </a:ext>
            </a:extLst>
          </p:cNvPr>
          <p:cNvSpPr txBox="1"/>
          <p:nvPr/>
        </p:nvSpPr>
        <p:spPr>
          <a:xfrm>
            <a:off x="4989315" y="4546303"/>
            <a:ext cx="3768582" cy="492412"/>
          </a:xfrm>
          <a:prstGeom prst="rect">
            <a:avLst/>
          </a:prstGeom>
          <a:noFill/>
          <a:ln>
            <a:noFill/>
          </a:ln>
        </p:spPr>
        <p:txBody>
          <a:bodyPr spcFirstLastPara="1" wrap="square" lIns="91425" tIns="91425" rIns="91425" bIns="91425" anchor="t" anchorCtr="0">
            <a:spAutoFit/>
          </a:bodyPr>
          <a:lstStyle/>
          <a:p>
            <a:r>
              <a:rPr lang="en" sz="2000" b="1"/>
              <a:t>News Summarizer and Analyzer</a:t>
            </a:r>
          </a:p>
        </p:txBody>
      </p:sp>
      <p:pic>
        <p:nvPicPr>
          <p:cNvPr id="4" name="Picture 3">
            <a:extLst>
              <a:ext uri="{FF2B5EF4-FFF2-40B4-BE49-F238E27FC236}">
                <a16:creationId xmlns:a16="http://schemas.microsoft.com/office/drawing/2014/main" id="{4E32BBD4-0425-4EFC-4EA6-FC04D271012E}"/>
              </a:ext>
            </a:extLst>
          </p:cNvPr>
          <p:cNvPicPr>
            <a:picLocks noChangeAspect="1"/>
          </p:cNvPicPr>
          <p:nvPr/>
        </p:nvPicPr>
        <p:blipFill rotWithShape="1">
          <a:blip r:embed="rId2"/>
          <a:srcRect l="11507" t="2207" r="11030" b="63511"/>
          <a:stretch/>
        </p:blipFill>
        <p:spPr>
          <a:xfrm>
            <a:off x="2462699" y="1556355"/>
            <a:ext cx="1877026" cy="1541425"/>
          </a:xfrm>
          <a:prstGeom prst="rect">
            <a:avLst/>
          </a:prstGeom>
          <a:ln w="88900" cap="sq" cmpd="thickThin">
            <a:solidFill>
              <a:schemeClr val="tx1"/>
            </a:solidFill>
            <a:prstDash val="solid"/>
            <a:miter lim="800000"/>
          </a:ln>
          <a:effectLst>
            <a:innerShdw blurRad="76200">
              <a:srgbClr val="000000"/>
            </a:innerShdw>
          </a:effectLst>
        </p:spPr>
      </p:pic>
      <p:pic>
        <p:nvPicPr>
          <p:cNvPr id="14" name="Picture 13">
            <a:extLst>
              <a:ext uri="{FF2B5EF4-FFF2-40B4-BE49-F238E27FC236}">
                <a16:creationId xmlns:a16="http://schemas.microsoft.com/office/drawing/2014/main" id="{4CD95AC1-3DFD-1207-128C-23CFE265FE91}"/>
              </a:ext>
            </a:extLst>
          </p:cNvPr>
          <p:cNvPicPr>
            <a:picLocks noChangeAspect="1"/>
          </p:cNvPicPr>
          <p:nvPr/>
        </p:nvPicPr>
        <p:blipFill>
          <a:blip r:embed="rId3"/>
          <a:stretch>
            <a:fillRect/>
          </a:stretch>
        </p:blipFill>
        <p:spPr>
          <a:xfrm>
            <a:off x="7092629" y="1401276"/>
            <a:ext cx="1318400" cy="1790565"/>
          </a:xfrm>
          <a:prstGeom prst="rect">
            <a:avLst/>
          </a:prstGeom>
          <a:ln w="88900" cap="sq" cmpd="thickThin">
            <a:solidFill>
              <a:schemeClr val="tx1"/>
            </a:solidFill>
            <a:prstDash val="solid"/>
            <a:miter lim="800000"/>
          </a:ln>
          <a:effectLst>
            <a:innerShdw blurRad="76200">
              <a:srgbClr val="000000"/>
            </a:innerShdw>
          </a:effectLst>
        </p:spPr>
      </p:pic>
      <p:pic>
        <p:nvPicPr>
          <p:cNvPr id="16" name="Picture 15">
            <a:extLst>
              <a:ext uri="{FF2B5EF4-FFF2-40B4-BE49-F238E27FC236}">
                <a16:creationId xmlns:a16="http://schemas.microsoft.com/office/drawing/2014/main" id="{224AD010-B17D-A7B8-5A8E-BBEECAEF6855}"/>
              </a:ext>
            </a:extLst>
          </p:cNvPr>
          <p:cNvPicPr>
            <a:picLocks noChangeAspect="1"/>
          </p:cNvPicPr>
          <p:nvPr/>
        </p:nvPicPr>
        <p:blipFill>
          <a:blip r:embed="rId4"/>
          <a:stretch>
            <a:fillRect/>
          </a:stretch>
        </p:blipFill>
        <p:spPr>
          <a:xfrm>
            <a:off x="4804277" y="1470270"/>
            <a:ext cx="1450618" cy="1698717"/>
          </a:xfrm>
          <a:prstGeom prst="rect">
            <a:avLst/>
          </a:prstGeom>
          <a:ln w="88900" cap="sq" cmpd="thickThin">
            <a:solidFill>
              <a:schemeClr val="tx1"/>
            </a:solidFill>
            <a:prstDash val="solid"/>
            <a:miter lim="800000"/>
          </a:ln>
          <a:effectLst>
            <a:innerShdw blurRad="76200">
              <a:srgbClr val="000000"/>
            </a:innerShdw>
          </a:effectLst>
        </p:spPr>
      </p:pic>
      <p:pic>
        <p:nvPicPr>
          <p:cNvPr id="18" name="Picture 17">
            <a:extLst>
              <a:ext uri="{FF2B5EF4-FFF2-40B4-BE49-F238E27FC236}">
                <a16:creationId xmlns:a16="http://schemas.microsoft.com/office/drawing/2014/main" id="{07372F29-308C-A135-12FB-EE937E2E3574}"/>
              </a:ext>
            </a:extLst>
          </p:cNvPr>
          <p:cNvPicPr>
            <a:picLocks noChangeAspect="1"/>
          </p:cNvPicPr>
          <p:nvPr/>
        </p:nvPicPr>
        <p:blipFill rotWithShape="1">
          <a:blip r:embed="rId5"/>
          <a:srcRect t="6577" r="703"/>
          <a:stretch/>
        </p:blipFill>
        <p:spPr>
          <a:xfrm>
            <a:off x="493163" y="1401275"/>
            <a:ext cx="1440426" cy="1729587"/>
          </a:xfrm>
          <a:prstGeom prst="rect">
            <a:avLst/>
          </a:prstGeom>
          <a:ln w="88900" cap="sq" cmpd="thickThin">
            <a:solidFill>
              <a:schemeClr val="tx1"/>
            </a:solidFill>
            <a:prstDash val="solid"/>
            <a:miter lim="800000"/>
          </a:ln>
          <a:effectLst>
            <a:innerShdw blurRad="76200">
              <a:srgbClr val="000000"/>
            </a:innerShdw>
          </a:effectLst>
        </p:spPr>
      </p:pic>
      <p:pic>
        <p:nvPicPr>
          <p:cNvPr id="3" name="Picture 5">
            <a:extLst>
              <a:ext uri="{FF2B5EF4-FFF2-40B4-BE49-F238E27FC236}">
                <a16:creationId xmlns:a16="http://schemas.microsoft.com/office/drawing/2014/main" id="{74CF06AE-EC26-6804-3832-8A3FC8538886}"/>
              </a:ext>
            </a:extLst>
          </p:cNvPr>
          <p:cNvPicPr>
            <a:picLocks noChangeAspect="1"/>
          </p:cNvPicPr>
          <p:nvPr/>
        </p:nvPicPr>
        <p:blipFill>
          <a:blip r:embed="rId6"/>
          <a:stretch>
            <a:fillRect/>
          </a:stretch>
        </p:blipFill>
        <p:spPr>
          <a:xfrm>
            <a:off x="4803014" y="1491246"/>
            <a:ext cx="1444795" cy="1654707"/>
          </a:xfrm>
          <a:prstGeom prst="rect">
            <a:avLst/>
          </a:prstGeom>
        </p:spPr>
      </p:pic>
      <p:pic>
        <p:nvPicPr>
          <p:cNvPr id="6" name="Picture 10">
            <a:extLst>
              <a:ext uri="{FF2B5EF4-FFF2-40B4-BE49-F238E27FC236}">
                <a16:creationId xmlns:a16="http://schemas.microsoft.com/office/drawing/2014/main" id="{0D031AE2-CF3E-69FD-53C9-E78AFCCD81B5}"/>
              </a:ext>
            </a:extLst>
          </p:cNvPr>
          <p:cNvPicPr>
            <a:picLocks noChangeAspect="1"/>
          </p:cNvPicPr>
          <p:nvPr/>
        </p:nvPicPr>
        <p:blipFill>
          <a:blip r:embed="rId7"/>
          <a:stretch>
            <a:fillRect/>
          </a:stretch>
        </p:blipFill>
        <p:spPr>
          <a:xfrm>
            <a:off x="492455" y="1402173"/>
            <a:ext cx="1430841" cy="1725279"/>
          </a:xfrm>
          <a:prstGeom prst="rect">
            <a:avLst/>
          </a:prstGeom>
        </p:spPr>
      </p:pic>
      <p:pic>
        <p:nvPicPr>
          <p:cNvPr id="11" name="Picture 11" descr="A picture containing person, outdoor, posing&#10;&#10;Description automatically generated">
            <a:extLst>
              <a:ext uri="{FF2B5EF4-FFF2-40B4-BE49-F238E27FC236}">
                <a16:creationId xmlns:a16="http://schemas.microsoft.com/office/drawing/2014/main" id="{25037C6B-C54B-CB9C-DFCF-57045C3FDD32}"/>
              </a:ext>
            </a:extLst>
          </p:cNvPr>
          <p:cNvPicPr>
            <a:picLocks noChangeAspect="1"/>
          </p:cNvPicPr>
          <p:nvPr/>
        </p:nvPicPr>
        <p:blipFill>
          <a:blip r:embed="rId8"/>
          <a:stretch>
            <a:fillRect/>
          </a:stretch>
        </p:blipFill>
        <p:spPr>
          <a:xfrm>
            <a:off x="7094574" y="1436933"/>
            <a:ext cx="1327743" cy="1718661"/>
          </a:xfrm>
          <a:prstGeom prst="rect">
            <a:avLst/>
          </a:prstGeom>
        </p:spPr>
      </p:pic>
      <p:pic>
        <p:nvPicPr>
          <p:cNvPr id="12" name="Picture 12">
            <a:extLst>
              <a:ext uri="{FF2B5EF4-FFF2-40B4-BE49-F238E27FC236}">
                <a16:creationId xmlns:a16="http://schemas.microsoft.com/office/drawing/2014/main" id="{1FEEF1EB-2806-A287-2957-5C120B0222A9}"/>
              </a:ext>
            </a:extLst>
          </p:cNvPr>
          <p:cNvPicPr>
            <a:picLocks noChangeAspect="1"/>
          </p:cNvPicPr>
          <p:nvPr/>
        </p:nvPicPr>
        <p:blipFill>
          <a:blip r:embed="rId9"/>
          <a:stretch>
            <a:fillRect/>
          </a:stretch>
        </p:blipFill>
        <p:spPr>
          <a:xfrm>
            <a:off x="4828090" y="1486370"/>
            <a:ext cx="1419346" cy="1657134"/>
          </a:xfrm>
          <a:prstGeom prst="rect">
            <a:avLst/>
          </a:prstGeom>
        </p:spPr>
      </p:pic>
      <p:pic>
        <p:nvPicPr>
          <p:cNvPr id="13" name="Picture 14">
            <a:extLst>
              <a:ext uri="{FF2B5EF4-FFF2-40B4-BE49-F238E27FC236}">
                <a16:creationId xmlns:a16="http://schemas.microsoft.com/office/drawing/2014/main" id="{CE07CB0C-529C-BCE4-C3A7-5615B19B4A5D}"/>
              </a:ext>
            </a:extLst>
          </p:cNvPr>
          <p:cNvPicPr>
            <a:picLocks noChangeAspect="1"/>
          </p:cNvPicPr>
          <p:nvPr/>
        </p:nvPicPr>
        <p:blipFill>
          <a:blip r:embed="rId10"/>
          <a:stretch>
            <a:fillRect/>
          </a:stretch>
        </p:blipFill>
        <p:spPr>
          <a:xfrm>
            <a:off x="4817570" y="1469503"/>
            <a:ext cx="1437822" cy="1709306"/>
          </a:xfrm>
          <a:prstGeom prst="rect">
            <a:avLst/>
          </a:prstGeom>
        </p:spPr>
      </p:pic>
      <p:pic>
        <p:nvPicPr>
          <p:cNvPr id="15" name="Picture 16">
            <a:extLst>
              <a:ext uri="{FF2B5EF4-FFF2-40B4-BE49-F238E27FC236}">
                <a16:creationId xmlns:a16="http://schemas.microsoft.com/office/drawing/2014/main" id="{99F9C839-80EA-A629-B382-1E5FA24FC207}"/>
              </a:ext>
            </a:extLst>
          </p:cNvPr>
          <p:cNvPicPr>
            <a:picLocks noChangeAspect="1"/>
          </p:cNvPicPr>
          <p:nvPr/>
        </p:nvPicPr>
        <p:blipFill>
          <a:blip r:embed="rId11"/>
          <a:stretch>
            <a:fillRect/>
          </a:stretch>
        </p:blipFill>
        <p:spPr>
          <a:xfrm>
            <a:off x="4806387" y="1490139"/>
            <a:ext cx="1448284" cy="1678533"/>
          </a:xfrm>
          <a:prstGeom prst="rect">
            <a:avLst/>
          </a:prstGeom>
        </p:spPr>
      </p:pic>
    </p:spTree>
    <p:extLst>
      <p:ext uri="{BB962C8B-B14F-4D97-AF65-F5344CB8AC3E}">
        <p14:creationId xmlns:p14="http://schemas.microsoft.com/office/powerpoint/2010/main" val="1415914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80516" y="302631"/>
            <a:ext cx="6089100" cy="504600"/>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rmAutofit fontScale="90000"/>
            <a:scene3d>
              <a:camera prst="orthographicFront"/>
              <a:lightRig rig="threePt" dir="t"/>
            </a:scene3d>
            <a:sp3d extrusionH="57150">
              <a:bevelT w="38100" h="38100" prst="relaxedInset"/>
              <a:bevelB w="38100" h="38100" prst="relaxedInset"/>
            </a:sp3d>
          </a:bodyPr>
          <a:lstStyle/>
          <a:p>
            <a:r>
              <a:rPr lang="en" b="1" u="sng">
                <a:solidFill>
                  <a:srgbClr val="002060"/>
                </a:solidFill>
              </a:rPr>
              <a:t>References</a:t>
            </a:r>
            <a:endParaRPr lang="en" b="1" u="sng">
              <a:solidFill>
                <a:srgbClr val="002060"/>
              </a:solidFill>
              <a:cs typeface="Calibri"/>
            </a:endParaRPr>
          </a:p>
        </p:txBody>
      </p:sp>
      <p:sp>
        <p:nvSpPr>
          <p:cNvPr id="63" name="Google Shape;63;p14"/>
          <p:cNvSpPr txBox="1">
            <a:spLocks noGrp="1"/>
          </p:cNvSpPr>
          <p:nvPr>
            <p:ph type="body" idx="1"/>
          </p:nvPr>
        </p:nvSpPr>
        <p:spPr>
          <a:xfrm>
            <a:off x="174510" y="1058145"/>
            <a:ext cx="8520600" cy="3106465"/>
          </a:xfrm>
          <a:prstGeom prst="rect">
            <a:avLst/>
          </a:prstGeom>
        </p:spPr>
        <p:txBody>
          <a:bodyPr spcFirstLastPara="1" wrap="square" lIns="91425" tIns="91425" rIns="91425" bIns="91425" anchor="t" anchorCtr="0">
            <a:noAutofit/>
          </a:bodyPr>
          <a:lstStyle/>
          <a:p>
            <a:pPr>
              <a:buNone/>
            </a:pPr>
            <a:r>
              <a:rPr lang="en" sz="1600" b="1" u="sng" cap="all">
                <a:ea typeface="+mn-lt"/>
                <a:cs typeface="+mn-lt"/>
              </a:rPr>
              <a:t>REFERENCES 1 : </a:t>
            </a:r>
            <a:r>
              <a:rPr lang="en-IN" sz="1600" b="1" u="sng" cap="all">
                <a:solidFill>
                  <a:schemeClr val="accent1">
                    <a:lumMod val="40000"/>
                    <a:lumOff val="60000"/>
                  </a:schemeClr>
                </a:solidFill>
                <a:ea typeface="+mn-lt"/>
                <a:cs typeface="+mn-lt"/>
                <a:hlinkClick r:id="rId3">
                  <a:extLst>
                    <a:ext uri="{A12FA001-AC4F-418D-AE19-62706E023703}">
                      <ahyp:hlinkClr xmlns:ahyp="http://schemas.microsoft.com/office/drawing/2018/hyperlinkcolor" val="tx"/>
                    </a:ext>
                  </a:extLst>
                </a:hlinkClick>
              </a:rPr>
              <a:t>HTTPS://WWW.RESEARCHGATE.NET/PUBLICATION/325775102_AUTOMATIC_</a:t>
            </a:r>
            <a:endParaRPr lang="en-US" sz="1600">
              <a:solidFill>
                <a:schemeClr val="accent1">
                  <a:lumMod val="40000"/>
                  <a:lumOff val="60000"/>
                </a:schemeClr>
              </a:solidFill>
              <a:ea typeface="+mn-lt"/>
              <a:cs typeface="+mn-lt"/>
            </a:endParaRPr>
          </a:p>
          <a:p>
            <a:pPr>
              <a:buNone/>
            </a:pPr>
            <a:r>
              <a:rPr lang="en-IN" sz="1600" b="1" u="sng" cap="all">
                <a:solidFill>
                  <a:schemeClr val="accent1">
                    <a:lumMod val="40000"/>
                    <a:lumOff val="60000"/>
                  </a:schemeClr>
                </a:solidFill>
                <a:ea typeface="+mn-lt"/>
                <a:cs typeface="+mn-lt"/>
                <a:hlinkClick r:id="" action="ppaction://noaction">
                  <a:extLst>
                    <a:ext uri="{A12FA001-AC4F-418D-AE19-62706E023703}">
                      <ahyp:hlinkClr xmlns:ahyp="http://schemas.microsoft.com/office/drawing/2018/hyperlinkcolor" val="tx"/>
                    </a:ext>
                  </a:extLst>
                </a:hlinkClick>
              </a:rPr>
              <a:t>NEWS_ARTICLE_SUMMARIZATION</a:t>
            </a:r>
            <a:endParaRPr lang="en-US" sz="1600">
              <a:solidFill>
                <a:schemeClr val="accent1">
                  <a:lumMod val="40000"/>
                  <a:lumOff val="60000"/>
                </a:schemeClr>
              </a:solidFill>
              <a:ea typeface="+mn-lt"/>
              <a:cs typeface="+mn-lt"/>
            </a:endParaRPr>
          </a:p>
          <a:p>
            <a:pPr>
              <a:buNone/>
            </a:pPr>
            <a:endParaRPr lang="en-IN" sz="1600" b="1" u="sng" cap="all">
              <a:solidFill>
                <a:schemeClr val="accent1">
                  <a:lumMod val="40000"/>
                  <a:lumOff val="60000"/>
                </a:schemeClr>
              </a:solidFill>
              <a:ea typeface="+mn-lt"/>
              <a:cs typeface="+mn-lt"/>
            </a:endParaRPr>
          </a:p>
          <a:p>
            <a:pPr>
              <a:buNone/>
            </a:pPr>
            <a:endParaRPr lang="en-IN" sz="1600" b="1" u="sng" cap="all">
              <a:solidFill>
                <a:srgbClr val="A4DEF4"/>
              </a:solidFill>
              <a:ea typeface="+mn-lt"/>
              <a:cs typeface="+mn-lt"/>
            </a:endParaRPr>
          </a:p>
          <a:p>
            <a:pPr>
              <a:buNone/>
            </a:pPr>
            <a:r>
              <a:rPr lang="en" sz="1600" b="1" u="sng" cap="all">
                <a:ea typeface="+mn-lt"/>
                <a:cs typeface="+mn-lt"/>
              </a:rPr>
              <a:t>REFERENCES 2 : </a:t>
            </a:r>
            <a:r>
              <a:rPr lang="en-IN" sz="1600" b="1" u="sng" cap="all">
                <a:solidFill>
                  <a:schemeClr val="accent1">
                    <a:lumMod val="40000"/>
                    <a:lumOff val="60000"/>
                  </a:schemeClr>
                </a:solidFill>
                <a:ea typeface="+mn-lt"/>
                <a:cs typeface="+mn-lt"/>
                <a:hlinkClick r:id="rId4">
                  <a:extLst>
                    <a:ext uri="{A12FA001-AC4F-418D-AE19-62706E023703}">
                      <ahyp:hlinkClr xmlns:ahyp="http://schemas.microsoft.com/office/drawing/2018/hyperlinkcolor" val="tx"/>
                    </a:ext>
                  </a:extLst>
                </a:hlinkClick>
              </a:rPr>
              <a:t>HTTPS://IEEEXPLORE.IEEE.ORG/DOCUMENT/8336568</a:t>
            </a:r>
            <a:endParaRPr lang="en-IN" sz="1600" cap="all">
              <a:solidFill>
                <a:schemeClr val="accent1">
                  <a:lumMod val="40000"/>
                  <a:lumOff val="60000"/>
                </a:schemeClr>
              </a:solidFill>
              <a:ea typeface="+mn-lt"/>
              <a:cs typeface="+mn-lt"/>
            </a:endParaRPr>
          </a:p>
          <a:p>
            <a:pPr lvl="0">
              <a:spcBef>
                <a:spcPts val="0"/>
              </a:spcBef>
              <a:buNone/>
            </a:pPr>
            <a:endParaRPr lang="en-IN" sz="1600" b="1" u="sng" cap="all">
              <a:solidFill>
                <a:schemeClr val="accent1">
                  <a:lumMod val="40000"/>
                  <a:lumOff val="60000"/>
                </a:schemeClr>
              </a:solidFill>
              <a:cs typeface="Calibri"/>
            </a:endParaRPr>
          </a:p>
          <a:p>
            <a:pPr>
              <a:buNone/>
            </a:pPr>
            <a:endParaRPr lang="en-IN" sz="1600" b="1" u="sng" cap="all">
              <a:solidFill>
                <a:srgbClr val="75B6E5"/>
              </a:solidFill>
              <a:ea typeface="+mn-lt"/>
              <a:cs typeface="+mn-lt"/>
            </a:endParaRPr>
          </a:p>
          <a:p>
            <a:pPr>
              <a:buNone/>
            </a:pPr>
            <a:r>
              <a:rPr lang="en" sz="1600" b="1" u="sng" cap="all">
                <a:ea typeface="+mn-lt"/>
                <a:cs typeface="+mn-lt"/>
              </a:rPr>
              <a:t>REFERENCES 3 : </a:t>
            </a:r>
            <a:r>
              <a:rPr lang="en-IN" sz="1600" b="1" u="sng" cap="all">
                <a:solidFill>
                  <a:schemeClr val="accent1">
                    <a:lumMod val="40000"/>
                    <a:lumOff val="60000"/>
                  </a:schemeClr>
                </a:solidFill>
                <a:ea typeface="+mn-lt"/>
                <a:cs typeface="+mn-lt"/>
                <a:hlinkClick r:id="rId5">
                  <a:extLst>
                    <a:ext uri="{A12FA001-AC4F-418D-AE19-62706E023703}">
                      <ahyp:hlinkClr xmlns:ahyp="http://schemas.microsoft.com/office/drawing/2018/hyperlinkcolor" val="tx"/>
                    </a:ext>
                  </a:extLst>
                </a:hlinkClick>
              </a:rPr>
              <a:t>HTTPS://UNCW.EDU/CSB/MSCSIS/COMPLETE/PDF/NAHAR_FALL2019.PDF</a:t>
            </a:r>
            <a:endParaRPr lang="en-IN" sz="1600" b="1" u="sng" cap="all">
              <a:solidFill>
                <a:schemeClr val="accent1">
                  <a:lumMod val="40000"/>
                  <a:lumOff val="60000"/>
                </a:schemeClr>
              </a:solidFill>
              <a:ea typeface="+mn-lt"/>
              <a:cs typeface="+mn-lt"/>
            </a:endParaRPr>
          </a:p>
          <a:p>
            <a:pPr>
              <a:buNone/>
            </a:pPr>
            <a:endParaRPr lang="en-IN" sz="1600" b="1" u="sng" cap="all">
              <a:solidFill>
                <a:schemeClr val="accent1">
                  <a:lumMod val="60000"/>
                  <a:lumOff val="40000"/>
                </a:schemeClr>
              </a:solidFill>
              <a:cs typeface="Calibri"/>
            </a:endParaRPr>
          </a:p>
          <a:p>
            <a:pPr>
              <a:buNone/>
            </a:pPr>
            <a:endParaRPr lang="en-IN" sz="1600" b="1" u="sng" cap="all">
              <a:solidFill>
                <a:srgbClr val="77CEEF"/>
              </a:solidFill>
              <a:ea typeface="+mn-lt"/>
              <a:cs typeface="+mn-lt"/>
            </a:endParaRPr>
          </a:p>
          <a:p>
            <a:pPr>
              <a:buNone/>
            </a:pPr>
            <a:r>
              <a:rPr lang="en-IN" sz="1600" b="1" u="sng" cap="all">
                <a:ea typeface="+mn-lt"/>
                <a:cs typeface="+mn-lt"/>
              </a:rPr>
              <a:t>REFERENCE 4 </a:t>
            </a:r>
            <a:r>
              <a:rPr lang="en-IN" sz="1600" cap="all">
                <a:ea typeface="+mn-lt"/>
                <a:cs typeface="+mn-lt"/>
              </a:rPr>
              <a:t>: </a:t>
            </a:r>
            <a:r>
              <a:rPr lang="en-IN" sz="1600" b="1" cap="all">
                <a:solidFill>
                  <a:schemeClr val="accent1">
                    <a:lumMod val="40000"/>
                    <a:lumOff val="60000"/>
                  </a:schemeClr>
                </a:solidFill>
                <a:ea typeface="+mn-lt"/>
                <a:cs typeface="+mn-lt"/>
                <a:hlinkClick r:id="" action="ppaction://noaction">
                  <a:extLst>
                    <a:ext uri="{A12FA001-AC4F-418D-AE19-62706E023703}">
                      <ahyp:hlinkClr xmlns:ahyp="http://schemas.microsoft.com/office/drawing/2018/hyperlinkcolor" val="tx"/>
                    </a:ext>
                  </a:extLst>
                </a:hlinkClick>
              </a:rPr>
              <a:t>HTTPS://WWW.RESEARCHGATE.NET/PUBLICATION/317660257_USER_INTERFACE</a:t>
            </a:r>
            <a:endParaRPr lang="en-IN" sz="1600" b="1" cap="all">
              <a:solidFill>
                <a:schemeClr val="accent1">
                  <a:lumMod val="40000"/>
                  <a:lumOff val="60000"/>
                </a:schemeClr>
              </a:solidFill>
              <a:ea typeface="+mn-lt"/>
              <a:cs typeface="+mn-lt"/>
            </a:endParaRPr>
          </a:p>
          <a:p>
            <a:pPr>
              <a:buNone/>
            </a:pPr>
            <a:r>
              <a:rPr lang="en-IN" sz="1600" b="1" cap="all">
                <a:solidFill>
                  <a:schemeClr val="accent1">
                    <a:lumMod val="40000"/>
                    <a:lumOff val="60000"/>
                  </a:schemeClr>
                </a:solidFill>
                <a:ea typeface="+mn-lt"/>
                <a:cs typeface="+mn-lt"/>
                <a:hlinkClick r:id="" action="ppaction://noaction">
                  <a:extLst>
                    <a:ext uri="{A12FA001-AC4F-418D-AE19-62706E023703}">
                      <ahyp:hlinkClr xmlns:ahyp="http://schemas.microsoft.com/office/drawing/2018/hyperlinkcolor" val="tx"/>
                    </a:ext>
                  </a:extLst>
                </a:hlinkClick>
              </a:rPr>
              <a:t>_AND_USER_EXPERIENCE_UIUX_DESIGN</a:t>
            </a:r>
            <a:r>
              <a:rPr lang="en-US" sz="1600" b="1" cap="all">
                <a:solidFill>
                  <a:schemeClr val="accent1">
                    <a:lumMod val="40000"/>
                    <a:lumOff val="60000"/>
                  </a:schemeClr>
                </a:solidFill>
                <a:ea typeface="+mn-lt"/>
                <a:cs typeface="+mn-lt"/>
                <a:hlinkClick r:id="" action="ppaction://noaction">
                  <a:extLst>
                    <a:ext uri="{A12FA001-AC4F-418D-AE19-62706E023703}">
                      <ahyp:hlinkClr xmlns:ahyp="http://schemas.microsoft.com/office/drawing/2018/hyperlinkcolor" val="tx"/>
                    </a:ext>
                  </a:extLst>
                </a:hlinkClick>
              </a:rPr>
              <a:t>NEWS SUMMARIZATION AND ANALYZER.PPTX</a:t>
            </a:r>
            <a:endParaRPr lang="en-IN" sz="1600" b="1" cap="all">
              <a:solidFill>
                <a:schemeClr val="accent1">
                  <a:lumMod val="40000"/>
                  <a:lumOff val="60000"/>
                </a:schemeClr>
              </a:solidFill>
              <a:ea typeface="+mn-lt"/>
              <a:cs typeface="+mn-lt"/>
            </a:endParaRPr>
          </a:p>
          <a:p>
            <a:pPr>
              <a:buNone/>
            </a:pPr>
            <a:endParaRPr lang="en-IN" sz="1600" b="1" u="sng" cap="all">
              <a:solidFill>
                <a:schemeClr val="accent1">
                  <a:lumMod val="60000"/>
                  <a:lumOff val="40000"/>
                </a:schemeClr>
              </a:solidFill>
              <a:cs typeface="Calibri"/>
            </a:endParaRPr>
          </a:p>
          <a:p>
            <a:pPr>
              <a:buNone/>
            </a:pPr>
            <a:endParaRPr lang="en-IN" sz="1600" b="1" u="sng" cap="all">
              <a:solidFill>
                <a:srgbClr val="75B6E5"/>
              </a:solidFill>
              <a:cs typeface="Calibri"/>
            </a:endParaRPr>
          </a:p>
          <a:p>
            <a:pPr>
              <a:buNone/>
            </a:pPr>
            <a:endParaRPr lang="en-IN" sz="1600" b="1" u="sng" cap="all">
              <a:solidFill>
                <a:srgbClr val="A4DEF4"/>
              </a:solidFill>
              <a:cs typeface="Calibri"/>
            </a:endParaRPr>
          </a:p>
          <a:p>
            <a:pPr marL="0" indent="0" algn="just">
              <a:spcAft>
                <a:spcPts val="1200"/>
              </a:spcAft>
              <a:buNone/>
            </a:pPr>
            <a:endParaRPr lang="en-US" sz="1600" b="1">
              <a:cs typeface="Calibri"/>
            </a:endParaRPr>
          </a:p>
        </p:txBody>
      </p:sp>
      <p:sp>
        <p:nvSpPr>
          <p:cNvPr id="64" name="Google Shape;64;p14"/>
          <p:cNvSpPr txBox="1">
            <a:spLocks noGrp="1"/>
          </p:cNvSpPr>
          <p:nvPr>
            <p:ph type="title" idx="4294967295"/>
          </p:nvPr>
        </p:nvSpPr>
        <p:spPr>
          <a:xfrm>
            <a:off x="0" y="2044700"/>
            <a:ext cx="8521700" cy="573088"/>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a:t>
            </a:r>
            <a:endParaRPr/>
          </a:p>
        </p:txBody>
      </p:sp>
      <p:sp>
        <p:nvSpPr>
          <p:cNvPr id="66" name="Google Shape;66;p14"/>
          <p:cNvSpPr txBox="1"/>
          <p:nvPr/>
        </p:nvSpPr>
        <p:spPr>
          <a:xfrm>
            <a:off x="5961321" y="4727136"/>
            <a:ext cx="4031071" cy="738633"/>
          </a:xfrm>
          <a:prstGeom prst="rect">
            <a:avLst/>
          </a:prstGeom>
          <a:noFill/>
          <a:ln>
            <a:noFill/>
          </a:ln>
        </p:spPr>
        <p:txBody>
          <a:bodyPr spcFirstLastPara="1" wrap="square" lIns="91425" tIns="91425" rIns="91425" bIns="91425" anchor="t" anchorCtr="0">
            <a:spAutoFit/>
          </a:bodyPr>
          <a:lstStyle/>
          <a:p>
            <a:r>
              <a:rPr lang="en" b="1"/>
              <a:t>News Summarizer and Analyzer</a:t>
            </a:r>
          </a:p>
          <a:p>
            <a:pPr marL="0" lvl="0" indent="0" algn="l">
              <a:spcBef>
                <a:spcPts val="0"/>
              </a:spcBef>
              <a:spcAft>
                <a:spcPts val="0"/>
              </a:spcAft>
              <a:buNone/>
            </a:pPr>
            <a:endParaRPr lang="en"/>
          </a:p>
        </p:txBody>
      </p:sp>
      <p:sp>
        <p:nvSpPr>
          <p:cNvPr id="2" name="TextBox 1">
            <a:extLst>
              <a:ext uri="{FF2B5EF4-FFF2-40B4-BE49-F238E27FC236}">
                <a16:creationId xmlns:a16="http://schemas.microsoft.com/office/drawing/2014/main" id="{182972FE-7ED8-50B0-83A4-A62AAA6E239D}"/>
              </a:ext>
            </a:extLst>
          </p:cNvPr>
          <p:cNvSpPr txBox="1"/>
          <p:nvPr/>
        </p:nvSpPr>
        <p:spPr>
          <a:xfrm>
            <a:off x="260900" y="3253563"/>
            <a:ext cx="6430523" cy="307777"/>
          </a:xfrm>
          <a:prstGeom prst="rect">
            <a:avLst/>
          </a:prstGeom>
          <a:noFill/>
        </p:spPr>
        <p:txBody>
          <a:bodyPr wrap="square" lIns="91440" tIns="45720" rIns="91440" bIns="45720" rtlCol="0" anchor="t">
            <a:spAutoFit/>
          </a:bodyPr>
          <a:lstStyle/>
          <a:p>
            <a:pPr marL="228600" indent="-228600">
              <a:buFont typeface="+mj-lt"/>
              <a:buAutoNum type="arabicPeriod"/>
            </a:pPr>
            <a:endParaRPr lang="en-US" sz="1400" b="1">
              <a:cs typeface="Calibri"/>
            </a:endParaRPr>
          </a:p>
        </p:txBody>
      </p:sp>
      <p:sp>
        <p:nvSpPr>
          <p:cNvPr id="3" name="TextBox 2">
            <a:extLst>
              <a:ext uri="{FF2B5EF4-FFF2-40B4-BE49-F238E27FC236}">
                <a16:creationId xmlns:a16="http://schemas.microsoft.com/office/drawing/2014/main" id="{563249CD-C41A-EE57-A019-39F3C2AE518C}"/>
              </a:ext>
            </a:extLst>
          </p:cNvPr>
          <p:cNvSpPr txBox="1"/>
          <p:nvPr/>
        </p:nvSpPr>
        <p:spPr>
          <a:xfrm>
            <a:off x="3200400" y="2343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604163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257535" y="273695"/>
            <a:ext cx="6089100" cy="504600"/>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rmAutofit fontScale="90000"/>
            <a:scene3d>
              <a:camera prst="orthographicFront"/>
              <a:lightRig rig="threePt" dir="t"/>
            </a:scene3d>
            <a:sp3d extrusionH="57150">
              <a:bevelT w="38100" h="38100" prst="relaxedInset"/>
              <a:bevelB w="38100" h="38100" prst="relaxedInset"/>
            </a:sp3d>
          </a:bodyPr>
          <a:lstStyle/>
          <a:p>
            <a:r>
              <a:rPr lang="en" b="1" u="sng" dirty="0" err="1">
                <a:solidFill>
                  <a:srgbClr val="002060"/>
                </a:solidFill>
              </a:rPr>
              <a:t>ReSEARCH</a:t>
            </a:r>
            <a:r>
              <a:rPr lang="en" b="1" u="sng" dirty="0">
                <a:solidFill>
                  <a:srgbClr val="002060"/>
                </a:solidFill>
              </a:rPr>
              <a:t> PAPER</a:t>
            </a:r>
            <a:endParaRPr lang="en" b="1" u="sng" dirty="0">
              <a:solidFill>
                <a:srgbClr val="002060"/>
              </a:solidFill>
              <a:cs typeface="Calibri"/>
            </a:endParaRPr>
          </a:p>
        </p:txBody>
      </p:sp>
      <p:sp>
        <p:nvSpPr>
          <p:cNvPr id="63" name="Google Shape;63;p14"/>
          <p:cNvSpPr txBox="1">
            <a:spLocks noGrp="1"/>
          </p:cNvSpPr>
          <p:nvPr>
            <p:ph type="body" idx="1"/>
          </p:nvPr>
        </p:nvSpPr>
        <p:spPr>
          <a:xfrm>
            <a:off x="58764" y="877290"/>
            <a:ext cx="9034226" cy="3106465"/>
          </a:xfrm>
          <a:prstGeom prst="rect">
            <a:avLst/>
          </a:prstGeom>
        </p:spPr>
        <p:txBody>
          <a:bodyPr spcFirstLastPara="1" wrap="square" lIns="91425" tIns="91425" rIns="91425" bIns="91425" anchor="t" anchorCtr="0">
            <a:noAutofit/>
          </a:bodyPr>
          <a:lstStyle/>
          <a:p>
            <a:pPr>
              <a:buNone/>
            </a:pPr>
            <a:r>
              <a:rPr lang="en" sz="1400" b="1" u="sng" cap="all" dirty="0">
                <a:ea typeface="+mn-lt"/>
                <a:cs typeface="+mn-lt"/>
              </a:rPr>
              <a:t>PAPER Link : </a:t>
            </a:r>
            <a:r>
              <a:rPr lang="en" sz="1600" b="1" cap="all" dirty="0">
                <a:solidFill>
                  <a:srgbClr val="FFFFFF"/>
                </a:solidFill>
                <a:ea typeface="+mn-lt"/>
                <a:cs typeface="+mn-lt"/>
              </a:rPr>
              <a:t> </a:t>
            </a:r>
            <a:r>
              <a:rPr lang="en-IN" sz="1500" b="1" cap="all" dirty="0">
                <a:solidFill>
                  <a:schemeClr val="accent1">
                    <a:lumMod val="40000"/>
                    <a:lumOff val="60000"/>
                  </a:schemeClr>
                </a:solidFill>
                <a:ea typeface="+mn-lt"/>
                <a:cs typeface="+mn-lt"/>
                <a:hlinkClick r:id="rId3">
                  <a:extLst>
                    <a:ext uri="{A12FA001-AC4F-418D-AE19-62706E023703}">
                      <ahyp:hlinkClr xmlns:ahyp="http://schemas.microsoft.com/office/drawing/2018/hyperlinkcolor" val="tx"/>
                    </a:ext>
                  </a:extLst>
                </a:hlinkClick>
              </a:rPr>
              <a:t>https://www.ijraset.com/best-journal/newsin-a-news-summarizer-and-analyzer</a:t>
            </a:r>
            <a:endParaRPr lang="en-US" sz="1500" b="1">
              <a:solidFill>
                <a:schemeClr val="accent1">
                  <a:lumMod val="40000"/>
                  <a:lumOff val="60000"/>
                </a:schemeClr>
              </a:solidFill>
              <a:ea typeface="+mn-lt"/>
              <a:cs typeface="+mn-lt"/>
            </a:endParaRPr>
          </a:p>
          <a:p>
            <a:pPr>
              <a:buNone/>
            </a:pPr>
            <a:endParaRPr lang="en-IN" sz="1550" b="1" cap="all" dirty="0">
              <a:solidFill>
                <a:schemeClr val="accent1">
                  <a:lumMod val="40000"/>
                  <a:lumOff val="60000"/>
                </a:schemeClr>
              </a:solidFill>
              <a:ea typeface="+mn-lt"/>
              <a:cs typeface="+mn-lt"/>
            </a:endParaRPr>
          </a:p>
          <a:p>
            <a:pPr>
              <a:buNone/>
            </a:pPr>
            <a:endParaRPr lang="en-IN" sz="1600" b="1" u="sng" cap="all">
              <a:solidFill>
                <a:srgbClr val="A4DEF4"/>
              </a:solidFill>
              <a:ea typeface="+mn-lt"/>
              <a:cs typeface="+mn-lt"/>
            </a:endParaRPr>
          </a:p>
          <a:p>
            <a:pPr>
              <a:buNone/>
            </a:pPr>
            <a:endParaRPr lang="en-IN" sz="1600" b="1" u="sng" cap="all">
              <a:solidFill>
                <a:schemeClr val="accent1">
                  <a:lumMod val="40000"/>
                  <a:lumOff val="60000"/>
                </a:schemeClr>
              </a:solidFill>
              <a:ea typeface="+mn-lt"/>
              <a:cs typeface="+mn-lt"/>
            </a:endParaRPr>
          </a:p>
          <a:p>
            <a:pPr>
              <a:buNone/>
            </a:pPr>
            <a:endParaRPr lang="en-US" sz="1600" b="1" cap="all" dirty="0">
              <a:solidFill>
                <a:srgbClr val="A4DEF4"/>
              </a:solidFill>
              <a:cs typeface="Calibri"/>
            </a:endParaRPr>
          </a:p>
          <a:p>
            <a:pPr>
              <a:buNone/>
            </a:pPr>
            <a:endParaRPr lang="en-IN" sz="1600" b="1" u="sng" cap="all">
              <a:solidFill>
                <a:srgbClr val="77CEEF"/>
              </a:solidFill>
              <a:cs typeface="Calibri"/>
            </a:endParaRPr>
          </a:p>
          <a:p>
            <a:pPr>
              <a:buNone/>
            </a:pPr>
            <a:endParaRPr lang="en-IN" sz="1600" b="1" u="sng" cap="all">
              <a:solidFill>
                <a:srgbClr val="75B6E5"/>
              </a:solidFill>
              <a:cs typeface="Calibri"/>
            </a:endParaRPr>
          </a:p>
          <a:p>
            <a:pPr>
              <a:buNone/>
            </a:pPr>
            <a:endParaRPr lang="en-IN" sz="1600" b="1" u="sng" cap="all">
              <a:solidFill>
                <a:srgbClr val="A4DEF4"/>
              </a:solidFill>
              <a:cs typeface="Calibri"/>
            </a:endParaRPr>
          </a:p>
          <a:p>
            <a:pPr marL="0" indent="0" algn="just">
              <a:spcAft>
                <a:spcPts val="1200"/>
              </a:spcAft>
              <a:buNone/>
            </a:pPr>
            <a:endParaRPr lang="en-US" sz="1600" b="1">
              <a:cs typeface="Calibri"/>
            </a:endParaRPr>
          </a:p>
        </p:txBody>
      </p:sp>
      <p:sp>
        <p:nvSpPr>
          <p:cNvPr id="64" name="Google Shape;64;p14"/>
          <p:cNvSpPr txBox="1">
            <a:spLocks noGrp="1"/>
          </p:cNvSpPr>
          <p:nvPr>
            <p:ph type="title" idx="4294967295"/>
          </p:nvPr>
        </p:nvSpPr>
        <p:spPr>
          <a:xfrm>
            <a:off x="0" y="2044700"/>
            <a:ext cx="8521700" cy="573088"/>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a:t>
            </a:r>
            <a:endParaRPr/>
          </a:p>
        </p:txBody>
      </p:sp>
      <p:sp>
        <p:nvSpPr>
          <p:cNvPr id="66" name="Google Shape;66;p14"/>
          <p:cNvSpPr txBox="1"/>
          <p:nvPr/>
        </p:nvSpPr>
        <p:spPr>
          <a:xfrm>
            <a:off x="5961321" y="4727136"/>
            <a:ext cx="4031071" cy="738633"/>
          </a:xfrm>
          <a:prstGeom prst="rect">
            <a:avLst/>
          </a:prstGeom>
          <a:noFill/>
          <a:ln>
            <a:noFill/>
          </a:ln>
        </p:spPr>
        <p:txBody>
          <a:bodyPr spcFirstLastPara="1" wrap="square" lIns="91425" tIns="91425" rIns="91425" bIns="91425" anchor="t" anchorCtr="0">
            <a:spAutoFit/>
          </a:bodyPr>
          <a:lstStyle/>
          <a:p>
            <a:r>
              <a:rPr lang="en" b="1"/>
              <a:t>News Summarizer and Analyzer</a:t>
            </a:r>
          </a:p>
          <a:p>
            <a:pPr marL="0" lvl="0" indent="0" algn="l">
              <a:spcBef>
                <a:spcPts val="0"/>
              </a:spcBef>
              <a:spcAft>
                <a:spcPts val="0"/>
              </a:spcAft>
              <a:buNone/>
            </a:pPr>
            <a:endParaRPr lang="en"/>
          </a:p>
        </p:txBody>
      </p:sp>
      <p:sp>
        <p:nvSpPr>
          <p:cNvPr id="2" name="TextBox 1">
            <a:extLst>
              <a:ext uri="{FF2B5EF4-FFF2-40B4-BE49-F238E27FC236}">
                <a16:creationId xmlns:a16="http://schemas.microsoft.com/office/drawing/2014/main" id="{182972FE-7ED8-50B0-83A4-A62AAA6E239D}"/>
              </a:ext>
            </a:extLst>
          </p:cNvPr>
          <p:cNvSpPr txBox="1"/>
          <p:nvPr/>
        </p:nvSpPr>
        <p:spPr>
          <a:xfrm>
            <a:off x="260900" y="3253563"/>
            <a:ext cx="6430523" cy="307777"/>
          </a:xfrm>
          <a:prstGeom prst="rect">
            <a:avLst/>
          </a:prstGeom>
          <a:noFill/>
        </p:spPr>
        <p:txBody>
          <a:bodyPr wrap="square" lIns="91440" tIns="45720" rIns="91440" bIns="45720" rtlCol="0" anchor="t">
            <a:spAutoFit/>
          </a:bodyPr>
          <a:lstStyle/>
          <a:p>
            <a:pPr marL="228600" indent="-228600">
              <a:buFont typeface="+mj-lt"/>
              <a:buAutoNum type="arabicPeriod"/>
            </a:pPr>
            <a:endParaRPr lang="en-US" sz="1400" b="1">
              <a:cs typeface="Calibri"/>
            </a:endParaRPr>
          </a:p>
        </p:txBody>
      </p:sp>
      <p:sp>
        <p:nvSpPr>
          <p:cNvPr id="3" name="TextBox 2">
            <a:extLst>
              <a:ext uri="{FF2B5EF4-FFF2-40B4-BE49-F238E27FC236}">
                <a16:creationId xmlns:a16="http://schemas.microsoft.com/office/drawing/2014/main" id="{563249CD-C41A-EE57-A019-39F3C2AE518C}"/>
              </a:ext>
            </a:extLst>
          </p:cNvPr>
          <p:cNvSpPr txBox="1"/>
          <p:nvPr/>
        </p:nvSpPr>
        <p:spPr>
          <a:xfrm>
            <a:off x="3200400" y="2343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6" name="Picture 6">
            <a:extLst>
              <a:ext uri="{FF2B5EF4-FFF2-40B4-BE49-F238E27FC236}">
                <a16:creationId xmlns:a16="http://schemas.microsoft.com/office/drawing/2014/main" id="{3251A47E-88A1-90A5-4356-F1F0AE4B3ADB}"/>
              </a:ext>
            </a:extLst>
          </p:cNvPr>
          <p:cNvPicPr>
            <a:picLocks noChangeAspect="1"/>
          </p:cNvPicPr>
          <p:nvPr/>
        </p:nvPicPr>
        <p:blipFill>
          <a:blip r:embed="rId4"/>
          <a:stretch>
            <a:fillRect/>
          </a:stretch>
        </p:blipFill>
        <p:spPr>
          <a:xfrm>
            <a:off x="147577" y="1428604"/>
            <a:ext cx="4276844" cy="3371416"/>
          </a:xfrm>
          <a:prstGeom prst="rect">
            <a:avLst/>
          </a:prstGeom>
        </p:spPr>
      </p:pic>
      <p:pic>
        <p:nvPicPr>
          <p:cNvPr id="4" name="Picture 6" descr="Diagram&#10;&#10;Description automatically generated">
            <a:extLst>
              <a:ext uri="{FF2B5EF4-FFF2-40B4-BE49-F238E27FC236}">
                <a16:creationId xmlns:a16="http://schemas.microsoft.com/office/drawing/2014/main" id="{A76D0D72-BC58-3319-D8CA-A3D6B3704B30}"/>
              </a:ext>
            </a:extLst>
          </p:cNvPr>
          <p:cNvPicPr>
            <a:picLocks noChangeAspect="1"/>
          </p:cNvPicPr>
          <p:nvPr/>
        </p:nvPicPr>
        <p:blipFill>
          <a:blip r:embed="rId5"/>
          <a:stretch>
            <a:fillRect/>
          </a:stretch>
        </p:blipFill>
        <p:spPr>
          <a:xfrm>
            <a:off x="4574894" y="1614655"/>
            <a:ext cx="4450465" cy="2999317"/>
          </a:xfrm>
          <a:prstGeom prst="rect">
            <a:avLst/>
          </a:prstGeom>
        </p:spPr>
      </p:pic>
    </p:spTree>
    <p:extLst>
      <p:ext uri="{BB962C8B-B14F-4D97-AF65-F5344CB8AC3E}">
        <p14:creationId xmlns:p14="http://schemas.microsoft.com/office/powerpoint/2010/main" val="35089309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100+ Thank You Pictures | Download Free Images on Unsplash">
            <a:extLst>
              <a:ext uri="{FF2B5EF4-FFF2-40B4-BE49-F238E27FC236}">
                <a16:creationId xmlns:a16="http://schemas.microsoft.com/office/drawing/2014/main" id="{621ABEE3-658F-698D-A79E-5E920371DC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4" t="7999" r="3354" b="28765"/>
          <a:stretch/>
        </p:blipFill>
        <p:spPr bwMode="auto">
          <a:xfrm>
            <a:off x="1698170" y="1175657"/>
            <a:ext cx="5421087" cy="2373086"/>
          </a:xfrm>
          <a:prstGeom prst="roundRect">
            <a:avLst>
              <a:gd name="adj" fmla="val 4167"/>
            </a:avLst>
          </a:prstGeom>
          <a:solidFill>
            <a:srgbClr val="FFFFFF"/>
          </a:solidFill>
          <a:ln w="76200" cap="sq">
            <a:solidFill>
              <a:schemeClr val="tx1">
                <a:lumMod val="65000"/>
              </a:schemeClr>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188560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D83A98-19FD-26BA-2210-299803CF65F8}"/>
              </a:ext>
            </a:extLst>
          </p:cNvPr>
          <p:cNvSpPr txBox="1"/>
          <p:nvPr/>
        </p:nvSpPr>
        <p:spPr>
          <a:xfrm>
            <a:off x="171893" y="174307"/>
            <a:ext cx="2736112"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b="1" u="sng">
                <a:solidFill>
                  <a:srgbClr val="002060"/>
                </a:solidFill>
              </a:rPr>
              <a:t>Current E-Newspaper websites</a:t>
            </a:r>
            <a:r>
              <a:rPr lang="en-US" b="1" u="sng"/>
              <a:t>: </a:t>
            </a:r>
            <a:endParaRPr lang="en-IN" b="1" u="sng"/>
          </a:p>
        </p:txBody>
      </p:sp>
      <p:pic>
        <p:nvPicPr>
          <p:cNvPr id="5" name="Picture 4">
            <a:extLst>
              <a:ext uri="{FF2B5EF4-FFF2-40B4-BE49-F238E27FC236}">
                <a16:creationId xmlns:a16="http://schemas.microsoft.com/office/drawing/2014/main" id="{16CB9508-2333-69F2-D70E-B40761BD37B2}"/>
              </a:ext>
            </a:extLst>
          </p:cNvPr>
          <p:cNvPicPr>
            <a:picLocks noChangeAspect="1"/>
          </p:cNvPicPr>
          <p:nvPr/>
        </p:nvPicPr>
        <p:blipFill>
          <a:blip r:embed="rId2"/>
          <a:stretch>
            <a:fillRect/>
          </a:stretch>
        </p:blipFill>
        <p:spPr>
          <a:xfrm>
            <a:off x="3185160" y="135418"/>
            <a:ext cx="4654890" cy="4872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7041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260900" y="149788"/>
            <a:ext cx="5631900" cy="504600"/>
          </a:xfrm>
          <a:prstGeom prst="rect">
            <a:avLst/>
          </a:prstGeom>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rmAutofit fontScale="90000"/>
            <a:scene3d>
              <a:camera prst="orthographicFront"/>
              <a:lightRig rig="threePt" dir="t"/>
            </a:scene3d>
            <a:sp3d extrusionH="57150">
              <a:bevelT w="38100" h="38100" prst="relaxedInset"/>
              <a:bevelB w="38100" h="38100" prst="relaxedInset"/>
            </a:sp3d>
          </a:bodyPr>
          <a:lstStyle/>
          <a:p>
            <a:pPr marL="0" lvl="0" indent="0" algn="l" rtl="0">
              <a:spcBef>
                <a:spcPts val="0"/>
              </a:spcBef>
              <a:spcAft>
                <a:spcPts val="0"/>
              </a:spcAft>
              <a:buNone/>
            </a:pPr>
            <a:r>
              <a:rPr lang="en" b="1" u="sng">
                <a:solidFill>
                  <a:srgbClr val="002060"/>
                </a:solidFill>
              </a:rPr>
              <a:t>Problem statement</a:t>
            </a:r>
            <a:endParaRPr b="1" u="sng">
              <a:solidFill>
                <a:srgbClr val="002060"/>
              </a:solidFill>
            </a:endParaRPr>
          </a:p>
        </p:txBody>
      </p:sp>
      <p:sp>
        <p:nvSpPr>
          <p:cNvPr id="63" name="Google Shape;63;p14"/>
          <p:cNvSpPr txBox="1">
            <a:spLocks noGrp="1"/>
          </p:cNvSpPr>
          <p:nvPr>
            <p:ph type="body" idx="1"/>
          </p:nvPr>
        </p:nvSpPr>
        <p:spPr>
          <a:xfrm>
            <a:off x="260900" y="739168"/>
            <a:ext cx="8520600" cy="20565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US" sz="1600" b="1"/>
              <a:t>In the current world situation when there is a rapid increase in the technology, the data on the World Wide Web is increasing on a tremendous rate. However due to the hectic schedule of the people and an intense amount of news available on various different websites it becomes difficult for people to be daily updated with the knowledge of the surroundings. Also as web is getting developed on a daily basis the news which might get surfaced on the web may not provide an overview of the news . We are not able to analyze what news should be read.</a:t>
            </a:r>
            <a:endParaRPr sz="1600" b="1"/>
          </a:p>
        </p:txBody>
      </p:sp>
      <p:sp>
        <p:nvSpPr>
          <p:cNvPr id="64" name="Google Shape;64;p14"/>
          <p:cNvSpPr txBox="1">
            <a:spLocks noGrp="1"/>
          </p:cNvSpPr>
          <p:nvPr>
            <p:ph type="title" idx="4294967295"/>
          </p:nvPr>
        </p:nvSpPr>
        <p:spPr>
          <a:xfrm>
            <a:off x="0" y="2044700"/>
            <a:ext cx="8521700" cy="573088"/>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a:t>
            </a:r>
            <a:endParaRPr/>
          </a:p>
        </p:txBody>
      </p:sp>
      <p:sp>
        <p:nvSpPr>
          <p:cNvPr id="66" name="Google Shape;66;p14"/>
          <p:cNvSpPr txBox="1"/>
          <p:nvPr/>
        </p:nvSpPr>
        <p:spPr>
          <a:xfrm>
            <a:off x="5961321" y="4727136"/>
            <a:ext cx="4031071" cy="738633"/>
          </a:xfrm>
          <a:prstGeom prst="rect">
            <a:avLst/>
          </a:prstGeom>
          <a:noFill/>
          <a:ln>
            <a:noFill/>
          </a:ln>
        </p:spPr>
        <p:txBody>
          <a:bodyPr spcFirstLastPara="1" wrap="square" lIns="91425" tIns="91425" rIns="91425" bIns="91425" anchor="t" anchorCtr="0">
            <a:spAutoFit/>
          </a:bodyPr>
          <a:lstStyle/>
          <a:p>
            <a:r>
              <a:rPr lang="en" b="1"/>
              <a:t>News Summarizer and Analyzer</a:t>
            </a:r>
          </a:p>
          <a:p>
            <a:pPr marL="0" lvl="0" indent="0" algn="l">
              <a:spcBef>
                <a:spcPts val="0"/>
              </a:spcBef>
              <a:spcAft>
                <a:spcPts val="0"/>
              </a:spcAft>
              <a:buNone/>
            </a:pPr>
            <a:endParaRPr lang="en"/>
          </a:p>
        </p:txBody>
      </p:sp>
      <p:sp>
        <p:nvSpPr>
          <p:cNvPr id="7" name="Google Shape;62;p14">
            <a:extLst>
              <a:ext uri="{FF2B5EF4-FFF2-40B4-BE49-F238E27FC236}">
                <a16:creationId xmlns:a16="http://schemas.microsoft.com/office/drawing/2014/main" id="{A4A35543-D093-65D8-6B4C-408557197C94}"/>
              </a:ext>
            </a:extLst>
          </p:cNvPr>
          <p:cNvSpPr txBox="1">
            <a:spLocks/>
          </p:cNvSpPr>
          <p:nvPr/>
        </p:nvSpPr>
        <p:spPr>
          <a:xfrm>
            <a:off x="260900" y="2620357"/>
            <a:ext cx="5631900" cy="504600"/>
          </a:xfrm>
          <a:prstGeom prst="rect">
            <a:avLst/>
          </a:prstGeom>
        </p:spPr>
        <p:style>
          <a:lnRef idx="1">
            <a:schemeClr val="accent1"/>
          </a:lnRef>
          <a:fillRef idx="2">
            <a:schemeClr val="accent1"/>
          </a:fillRef>
          <a:effectRef idx="1">
            <a:schemeClr val="accent1"/>
          </a:effectRef>
          <a:fontRef idx="minor">
            <a:schemeClr val="dk1"/>
          </a:fontRef>
        </p:style>
        <p:txBody>
          <a:bodyPr spcFirstLastPara="1" vert="horz" wrap="square" lIns="91425" tIns="91425" rIns="91425" bIns="91425" rtlCol="0" anchor="t" anchorCtr="0">
            <a:normAutofit fontScale="90000" lnSpcReduction="20000"/>
            <a:scene3d>
              <a:camera prst="orthographicFront"/>
              <a:lightRig rig="threePt" dir="t"/>
            </a:scene3d>
            <a:sp3d extrusionH="57150">
              <a:bevelT w="38100" h="38100" prst="relaxedInset"/>
              <a:bevelB w="38100" h="38100" prst="relaxedInset"/>
            </a:sp3d>
          </a:bodyPr>
          <a:lstStyle>
            <a:lvl1pPr lvl="0" algn="l" defTabSz="342900" rtl="0" eaLnBrk="1" latinLnBrk="0" hangingPunct="1">
              <a:spcBef>
                <a:spcPts val="0"/>
              </a:spcBef>
              <a:spcAft>
                <a:spcPts val="0"/>
              </a:spcAft>
              <a:buSzPts val="2800"/>
              <a:buNone/>
              <a:defRPr sz="2700" kern="1200" cap="all">
                <a:ln w="3175" cmpd="sng">
                  <a:noFill/>
                </a:ln>
                <a:solidFill>
                  <a:schemeClr val="dk1"/>
                </a:solidFill>
                <a:effectLst/>
                <a:latin typeface="+mn-lt"/>
                <a:ea typeface="+mn-ea"/>
                <a:cs typeface="+mn-cs"/>
              </a:defRPr>
            </a:lvl1pPr>
            <a:lvl2pPr lvl="1" eaLnBrk="1" hangingPunct="1">
              <a:spcBef>
                <a:spcPts val="0"/>
              </a:spcBef>
              <a:spcAft>
                <a:spcPts val="0"/>
              </a:spcAft>
              <a:buSzPts val="2800"/>
              <a:buNone/>
              <a:defRPr>
                <a:solidFill>
                  <a:schemeClr val="dk1"/>
                </a:solidFill>
                <a:latin typeface="+mn-lt"/>
                <a:ea typeface="+mn-ea"/>
                <a:cs typeface="+mn-cs"/>
              </a:defRPr>
            </a:lvl2pPr>
            <a:lvl3pPr lvl="2" eaLnBrk="1" hangingPunct="1">
              <a:spcBef>
                <a:spcPts val="0"/>
              </a:spcBef>
              <a:spcAft>
                <a:spcPts val="0"/>
              </a:spcAft>
              <a:buSzPts val="2800"/>
              <a:buNone/>
              <a:defRPr>
                <a:solidFill>
                  <a:schemeClr val="dk1"/>
                </a:solidFill>
                <a:latin typeface="+mn-lt"/>
                <a:ea typeface="+mn-ea"/>
                <a:cs typeface="+mn-cs"/>
              </a:defRPr>
            </a:lvl3pPr>
            <a:lvl4pPr lvl="3" eaLnBrk="1" hangingPunct="1">
              <a:spcBef>
                <a:spcPts val="0"/>
              </a:spcBef>
              <a:spcAft>
                <a:spcPts val="0"/>
              </a:spcAft>
              <a:buSzPts val="2800"/>
              <a:buNone/>
              <a:defRPr>
                <a:solidFill>
                  <a:schemeClr val="dk1"/>
                </a:solidFill>
                <a:latin typeface="+mn-lt"/>
                <a:ea typeface="+mn-ea"/>
                <a:cs typeface="+mn-cs"/>
              </a:defRPr>
            </a:lvl4pPr>
            <a:lvl5pPr lvl="4" eaLnBrk="1" hangingPunct="1">
              <a:spcBef>
                <a:spcPts val="0"/>
              </a:spcBef>
              <a:spcAft>
                <a:spcPts val="0"/>
              </a:spcAft>
              <a:buSzPts val="2800"/>
              <a:buNone/>
              <a:defRPr>
                <a:solidFill>
                  <a:schemeClr val="dk1"/>
                </a:solidFill>
                <a:latin typeface="+mn-lt"/>
                <a:ea typeface="+mn-ea"/>
                <a:cs typeface="+mn-cs"/>
              </a:defRPr>
            </a:lvl5pPr>
            <a:lvl6pPr lvl="5" eaLnBrk="1" hangingPunct="1">
              <a:spcBef>
                <a:spcPts val="0"/>
              </a:spcBef>
              <a:spcAft>
                <a:spcPts val="0"/>
              </a:spcAft>
              <a:buSzPts val="2800"/>
              <a:buNone/>
              <a:defRPr>
                <a:solidFill>
                  <a:schemeClr val="dk1"/>
                </a:solidFill>
                <a:latin typeface="+mn-lt"/>
                <a:ea typeface="+mn-ea"/>
                <a:cs typeface="+mn-cs"/>
              </a:defRPr>
            </a:lvl6pPr>
            <a:lvl7pPr lvl="6" eaLnBrk="1" hangingPunct="1">
              <a:spcBef>
                <a:spcPts val="0"/>
              </a:spcBef>
              <a:spcAft>
                <a:spcPts val="0"/>
              </a:spcAft>
              <a:buSzPts val="2800"/>
              <a:buNone/>
              <a:defRPr>
                <a:solidFill>
                  <a:schemeClr val="dk1"/>
                </a:solidFill>
                <a:latin typeface="+mn-lt"/>
                <a:ea typeface="+mn-ea"/>
                <a:cs typeface="+mn-cs"/>
              </a:defRPr>
            </a:lvl7pPr>
            <a:lvl8pPr lvl="7" eaLnBrk="1" hangingPunct="1">
              <a:spcBef>
                <a:spcPts val="0"/>
              </a:spcBef>
              <a:spcAft>
                <a:spcPts val="0"/>
              </a:spcAft>
              <a:buSzPts val="2800"/>
              <a:buNone/>
              <a:defRPr>
                <a:solidFill>
                  <a:schemeClr val="dk1"/>
                </a:solidFill>
                <a:latin typeface="+mn-lt"/>
                <a:ea typeface="+mn-ea"/>
                <a:cs typeface="+mn-cs"/>
              </a:defRPr>
            </a:lvl8pPr>
            <a:lvl9pPr lvl="8" eaLnBrk="1" hangingPunct="1">
              <a:spcBef>
                <a:spcPts val="0"/>
              </a:spcBef>
              <a:spcAft>
                <a:spcPts val="0"/>
              </a:spcAft>
              <a:buSzPts val="2800"/>
              <a:buNone/>
              <a:defRPr>
                <a:solidFill>
                  <a:schemeClr val="dk1"/>
                </a:solidFill>
                <a:latin typeface="+mn-lt"/>
                <a:ea typeface="+mn-ea"/>
                <a:cs typeface="+mn-cs"/>
              </a:defRPr>
            </a:lvl9pPr>
          </a:lstStyle>
          <a:p>
            <a:r>
              <a:rPr lang="en-IN" b="1" u="sng">
                <a:solidFill>
                  <a:srgbClr val="002060"/>
                </a:solidFill>
              </a:rPr>
              <a:t>OBJECTIVE</a:t>
            </a:r>
          </a:p>
        </p:txBody>
      </p:sp>
      <p:sp>
        <p:nvSpPr>
          <p:cNvPr id="2" name="TextBox 1">
            <a:extLst>
              <a:ext uri="{FF2B5EF4-FFF2-40B4-BE49-F238E27FC236}">
                <a16:creationId xmlns:a16="http://schemas.microsoft.com/office/drawing/2014/main" id="{182972FE-7ED8-50B0-83A4-A62AAA6E239D}"/>
              </a:ext>
            </a:extLst>
          </p:cNvPr>
          <p:cNvSpPr txBox="1"/>
          <p:nvPr/>
        </p:nvSpPr>
        <p:spPr>
          <a:xfrm>
            <a:off x="260900" y="3253563"/>
            <a:ext cx="6430523" cy="954107"/>
          </a:xfrm>
          <a:prstGeom prst="rect">
            <a:avLst/>
          </a:prstGeom>
          <a:noFill/>
        </p:spPr>
        <p:txBody>
          <a:bodyPr wrap="square" rtlCol="0">
            <a:spAutoFit/>
          </a:bodyPr>
          <a:lstStyle/>
          <a:p>
            <a:pPr marL="228600" indent="-228600">
              <a:buFont typeface="+mj-lt"/>
              <a:buAutoNum type="arabicPeriod"/>
            </a:pPr>
            <a:r>
              <a:rPr lang="en-US" sz="1400" b="1"/>
              <a:t>To extract data from a News Website.</a:t>
            </a:r>
          </a:p>
          <a:p>
            <a:pPr marL="228600" indent="-228600">
              <a:buFont typeface="+mj-lt"/>
              <a:buAutoNum type="arabicPeriod"/>
            </a:pPr>
            <a:r>
              <a:rPr lang="en-US" sz="1400" b="1"/>
              <a:t>To categorize the news as per the domains.</a:t>
            </a:r>
          </a:p>
          <a:p>
            <a:pPr marL="228600" indent="-228600">
              <a:buFont typeface="+mj-lt"/>
              <a:buAutoNum type="arabicPeriod"/>
            </a:pPr>
            <a:r>
              <a:rPr lang="en-US" sz="1400" b="1"/>
              <a:t>To provide summarize content of the news</a:t>
            </a:r>
          </a:p>
          <a:p>
            <a:pPr marL="228600" indent="-228600">
              <a:buFont typeface="+mj-lt"/>
              <a:buAutoNum type="arabicPeriod"/>
            </a:pPr>
            <a:r>
              <a:rPr lang="en-US" sz="1400" b="1"/>
              <a:t>To provide the analyzed news in the form of graphs, charts along with categories.</a:t>
            </a:r>
            <a:endParaRPr lang="en-IN" sz="14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6"/>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80" name="Google Shape;80;p16"/>
          <p:cNvSpPr txBox="1"/>
          <p:nvPr/>
        </p:nvSpPr>
        <p:spPr>
          <a:xfrm>
            <a:off x="5886071" y="4706004"/>
            <a:ext cx="3718339" cy="461635"/>
          </a:xfrm>
          <a:prstGeom prst="rect">
            <a:avLst/>
          </a:prstGeom>
          <a:noFill/>
          <a:ln>
            <a:noFill/>
          </a:ln>
        </p:spPr>
        <p:txBody>
          <a:bodyPr spcFirstLastPara="1" wrap="square" lIns="91425" tIns="91425" rIns="91425" bIns="91425" anchor="t" anchorCtr="0">
            <a:spAutoFit/>
          </a:bodyPr>
          <a:lstStyle/>
          <a:p>
            <a:r>
              <a:rPr lang="en"/>
              <a:t>News Summarizer and Analyzer</a:t>
            </a:r>
            <a:endParaRPr lang="en-US"/>
          </a:p>
        </p:txBody>
      </p:sp>
      <p:graphicFrame>
        <p:nvGraphicFramePr>
          <p:cNvPr id="2" name="Table 2">
            <a:extLst>
              <a:ext uri="{FF2B5EF4-FFF2-40B4-BE49-F238E27FC236}">
                <a16:creationId xmlns:a16="http://schemas.microsoft.com/office/drawing/2014/main" id="{14B9F379-C15E-3B9A-23A7-6471B283986D}"/>
              </a:ext>
            </a:extLst>
          </p:cNvPr>
          <p:cNvGraphicFramePr>
            <a:graphicFrameLocks noGrp="1"/>
          </p:cNvGraphicFramePr>
          <p:nvPr>
            <p:extLst>
              <p:ext uri="{D42A27DB-BD31-4B8C-83A1-F6EECF244321}">
                <p14:modId xmlns:p14="http://schemas.microsoft.com/office/powerpoint/2010/main" val="3545327060"/>
              </p:ext>
            </p:extLst>
          </p:nvPr>
        </p:nvGraphicFramePr>
        <p:xfrm>
          <a:off x="199360" y="970220"/>
          <a:ext cx="8772046" cy="3619945"/>
        </p:xfrm>
        <a:graphic>
          <a:graphicData uri="http://schemas.openxmlformats.org/drawingml/2006/table">
            <a:tbl>
              <a:tblPr firstRow="1" bandRow="1">
                <a:tableStyleId>{5C22544A-7EE6-4342-B048-85BDC9FD1C3A}</a:tableStyleId>
              </a:tblPr>
              <a:tblGrid>
                <a:gridCol w="1254309">
                  <a:extLst>
                    <a:ext uri="{9D8B030D-6E8A-4147-A177-3AD203B41FA5}">
                      <a16:colId xmlns:a16="http://schemas.microsoft.com/office/drawing/2014/main" val="1156029150"/>
                    </a:ext>
                  </a:extLst>
                </a:gridCol>
                <a:gridCol w="1428750">
                  <a:extLst>
                    <a:ext uri="{9D8B030D-6E8A-4147-A177-3AD203B41FA5}">
                      <a16:colId xmlns:a16="http://schemas.microsoft.com/office/drawing/2014/main" val="551072048"/>
                    </a:ext>
                  </a:extLst>
                </a:gridCol>
                <a:gridCol w="772521">
                  <a:extLst>
                    <a:ext uri="{9D8B030D-6E8A-4147-A177-3AD203B41FA5}">
                      <a16:colId xmlns:a16="http://schemas.microsoft.com/office/drawing/2014/main" val="1951873905"/>
                    </a:ext>
                  </a:extLst>
                </a:gridCol>
                <a:gridCol w="1044083">
                  <a:extLst>
                    <a:ext uri="{9D8B030D-6E8A-4147-A177-3AD203B41FA5}">
                      <a16:colId xmlns:a16="http://schemas.microsoft.com/office/drawing/2014/main" val="2964876017"/>
                    </a:ext>
                  </a:extLst>
                </a:gridCol>
                <a:gridCol w="1439630">
                  <a:extLst>
                    <a:ext uri="{9D8B030D-6E8A-4147-A177-3AD203B41FA5}">
                      <a16:colId xmlns:a16="http://schemas.microsoft.com/office/drawing/2014/main" val="4146540423"/>
                    </a:ext>
                  </a:extLst>
                </a:gridCol>
                <a:gridCol w="1569146">
                  <a:extLst>
                    <a:ext uri="{9D8B030D-6E8A-4147-A177-3AD203B41FA5}">
                      <a16:colId xmlns:a16="http://schemas.microsoft.com/office/drawing/2014/main" val="3636313446"/>
                    </a:ext>
                  </a:extLst>
                </a:gridCol>
                <a:gridCol w="1263607">
                  <a:extLst>
                    <a:ext uri="{9D8B030D-6E8A-4147-A177-3AD203B41FA5}">
                      <a16:colId xmlns:a16="http://schemas.microsoft.com/office/drawing/2014/main" val="4163491766"/>
                    </a:ext>
                  </a:extLst>
                </a:gridCol>
              </a:tblGrid>
              <a:tr h="496444">
                <a:tc>
                  <a:txBody>
                    <a:bodyPr/>
                    <a:lstStyle/>
                    <a:p>
                      <a:r>
                        <a:rPr lang="en-US" dirty="0"/>
                        <a:t>Paper 1</a:t>
                      </a:r>
                      <a:endParaRPr lang="en-US" dirty="0" err="1"/>
                    </a:p>
                  </a:txBody>
                  <a:tcPr>
                    <a:solidFill>
                      <a:schemeClr val="bg2">
                        <a:lumMod val="50000"/>
                      </a:schemeClr>
                    </a:solidFill>
                  </a:tcPr>
                </a:tc>
                <a:tc>
                  <a:txBody>
                    <a:bodyPr/>
                    <a:lstStyle/>
                    <a:p>
                      <a:r>
                        <a:rPr lang="en-US" dirty="0"/>
                        <a:t>Application</a:t>
                      </a:r>
                    </a:p>
                  </a:txBody>
                  <a:tcPr>
                    <a:solidFill>
                      <a:schemeClr val="bg2">
                        <a:lumMod val="50000"/>
                      </a:schemeClr>
                    </a:solidFill>
                  </a:tcPr>
                </a:tc>
                <a:tc>
                  <a:txBody>
                    <a:bodyPr/>
                    <a:lstStyle/>
                    <a:p>
                      <a:r>
                        <a:rPr lang="en-US" dirty="0"/>
                        <a:t>Dataset used</a:t>
                      </a:r>
                    </a:p>
                  </a:txBody>
                  <a:tcPr>
                    <a:solidFill>
                      <a:schemeClr val="bg2">
                        <a:lumMod val="50000"/>
                      </a:schemeClr>
                    </a:solidFill>
                  </a:tcPr>
                </a:tc>
                <a:tc>
                  <a:txBody>
                    <a:bodyPr/>
                    <a:lstStyle/>
                    <a:p>
                      <a:r>
                        <a:rPr lang="en-US" dirty="0"/>
                        <a:t>Algorithm</a:t>
                      </a:r>
                    </a:p>
                  </a:txBody>
                  <a:tcPr>
                    <a:solidFill>
                      <a:schemeClr val="bg2">
                        <a:lumMod val="50000"/>
                      </a:schemeClr>
                    </a:solidFill>
                  </a:tcPr>
                </a:tc>
                <a:tc>
                  <a:txBody>
                    <a:bodyPr/>
                    <a:lstStyle/>
                    <a:p>
                      <a:r>
                        <a:rPr lang="en-US" dirty="0"/>
                        <a:t>Future Scope</a:t>
                      </a:r>
                    </a:p>
                  </a:txBody>
                  <a:tcPr>
                    <a:solidFill>
                      <a:schemeClr val="bg2">
                        <a:lumMod val="50000"/>
                      </a:schemeClr>
                    </a:solidFill>
                  </a:tcPr>
                </a:tc>
                <a:tc>
                  <a:txBody>
                    <a:bodyPr/>
                    <a:lstStyle/>
                    <a:p>
                      <a:pPr lvl="0">
                        <a:buNone/>
                      </a:pPr>
                      <a:r>
                        <a:rPr lang="en-US" dirty="0"/>
                        <a:t>Result</a:t>
                      </a:r>
                    </a:p>
                  </a:txBody>
                  <a:tcPr>
                    <a:solidFill>
                      <a:schemeClr val="bg2">
                        <a:lumMod val="50000"/>
                      </a:schemeClr>
                    </a:solidFill>
                  </a:tcPr>
                </a:tc>
                <a:tc>
                  <a:txBody>
                    <a:bodyPr/>
                    <a:lstStyle/>
                    <a:p>
                      <a:r>
                        <a:rPr lang="en-US" dirty="0"/>
                        <a:t>Summary</a:t>
                      </a:r>
                    </a:p>
                  </a:txBody>
                  <a:tcPr>
                    <a:solidFill>
                      <a:schemeClr val="bg2">
                        <a:lumMod val="50000"/>
                      </a:schemeClr>
                    </a:solidFill>
                  </a:tcPr>
                </a:tc>
                <a:extLst>
                  <a:ext uri="{0D108BD9-81ED-4DB2-BD59-A6C34878D82A}">
                    <a16:rowId xmlns:a16="http://schemas.microsoft.com/office/drawing/2014/main" val="325113964"/>
                  </a:ext>
                </a:extLst>
              </a:tr>
              <a:tr h="3117025">
                <a:tc>
                  <a:txBody>
                    <a:bodyPr/>
                    <a:lstStyle/>
                    <a:p>
                      <a:pPr lvl="0" algn="l">
                        <a:buNone/>
                      </a:pPr>
                      <a:r>
                        <a:rPr lang="en-US" sz="1300" b="1" i="0" u="none" strike="noStrike" noProof="0" dirty="0"/>
                        <a:t>Automatic News Article Summarization </a:t>
                      </a:r>
                      <a:endParaRPr lang="en-US" sz="1300" b="1" dirty="0"/>
                    </a:p>
                  </a:txBody>
                  <a:tcPr>
                    <a:solidFill>
                      <a:schemeClr val="accent1">
                        <a:lumMod val="20000"/>
                        <a:lumOff val="80000"/>
                      </a:schemeClr>
                    </a:solidFill>
                  </a:tcPr>
                </a:tc>
                <a:tc>
                  <a:txBody>
                    <a:bodyPr/>
                    <a:lstStyle/>
                    <a:p>
                      <a:pPr lvl="0" algn="l">
                        <a:lnSpc>
                          <a:spcPct val="100000"/>
                        </a:lnSpc>
                        <a:spcBef>
                          <a:spcPts val="0"/>
                        </a:spcBef>
                        <a:spcAft>
                          <a:spcPts val="0"/>
                        </a:spcAft>
                        <a:buNone/>
                      </a:pPr>
                      <a:r>
                        <a:rPr lang="en-US" sz="1300" b="1" i="0" u="none" strike="noStrike" noProof="0" dirty="0">
                          <a:latin typeface="Calibri"/>
                        </a:rPr>
                        <a:t>Used for news </a:t>
                      </a:r>
                    </a:p>
                    <a:p>
                      <a:pPr lvl="0" algn="l">
                        <a:lnSpc>
                          <a:spcPct val="100000"/>
                        </a:lnSpc>
                        <a:spcBef>
                          <a:spcPts val="0"/>
                        </a:spcBef>
                        <a:spcAft>
                          <a:spcPts val="0"/>
                        </a:spcAft>
                        <a:buNone/>
                      </a:pPr>
                      <a:r>
                        <a:rPr lang="en-US" sz="1300" b="1" i="0" u="none" strike="noStrike" noProof="0" dirty="0">
                          <a:latin typeface="Calibri"/>
                        </a:rPr>
                        <a:t>summarization</a:t>
                      </a:r>
                      <a:endParaRPr lang="en-US" sz="1300" b="1" dirty="0">
                        <a:latin typeface="Calibri"/>
                      </a:endParaRPr>
                    </a:p>
                  </a:txBody>
                  <a:tcPr/>
                </a:tc>
                <a:tc>
                  <a:txBody>
                    <a:bodyPr/>
                    <a:lstStyle/>
                    <a:p>
                      <a:pPr algn="l"/>
                      <a:r>
                        <a:rPr lang="en-US" sz="1300" b="1" dirty="0"/>
                        <a:t>News Article</a:t>
                      </a:r>
                    </a:p>
                  </a:txBody>
                  <a:tcPr/>
                </a:tc>
                <a:tc>
                  <a:txBody>
                    <a:bodyPr/>
                    <a:lstStyle/>
                    <a:p>
                      <a:pPr lvl="0" algn="l">
                        <a:buNone/>
                      </a:pPr>
                      <a:r>
                        <a:rPr lang="en-US" sz="1300" b="1" i="0" u="none" strike="noStrike" noProof="0" dirty="0">
                          <a:latin typeface="Calibri"/>
                        </a:rPr>
                        <a:t>Intelligence mining, RDF Triplets ,NER. </a:t>
                      </a:r>
                      <a:endParaRPr lang="en-US" sz="1300" b="1" dirty="0">
                        <a:latin typeface="Calibri"/>
                      </a:endParaRPr>
                    </a:p>
                  </a:txBody>
                  <a:tcPr/>
                </a:tc>
                <a:tc>
                  <a:txBody>
                    <a:bodyPr/>
                    <a:lstStyle/>
                    <a:p>
                      <a:pPr lvl="0" algn="l">
                        <a:lnSpc>
                          <a:spcPct val="100000"/>
                        </a:lnSpc>
                        <a:spcBef>
                          <a:spcPts val="0"/>
                        </a:spcBef>
                        <a:spcAft>
                          <a:spcPts val="0"/>
                        </a:spcAft>
                        <a:buNone/>
                      </a:pPr>
                      <a:r>
                        <a:rPr lang="en-US" sz="1300" b="1" i="0" u="none" strike="noStrike" noProof="0" dirty="0">
                          <a:latin typeface="Calibri"/>
                        </a:rPr>
                        <a:t>The future work extended </a:t>
                      </a:r>
                      <a:endParaRPr lang="en-US" sz="1300" b="1" dirty="0">
                        <a:latin typeface="Calibri"/>
                      </a:endParaRPr>
                    </a:p>
                    <a:p>
                      <a:pPr lvl="0" algn="l">
                        <a:lnSpc>
                          <a:spcPct val="100000"/>
                        </a:lnSpc>
                        <a:spcBef>
                          <a:spcPts val="0"/>
                        </a:spcBef>
                        <a:spcAft>
                          <a:spcPts val="0"/>
                        </a:spcAft>
                        <a:buNone/>
                      </a:pPr>
                      <a:r>
                        <a:rPr lang="en-US" sz="1300" b="1" i="0" u="none" strike="noStrike" noProof="0" dirty="0">
                          <a:latin typeface="Calibri"/>
                        </a:rPr>
                        <a:t>would be to include different media types like image, video </a:t>
                      </a:r>
                      <a:endParaRPr lang="en-US" sz="1300" b="1" dirty="0">
                        <a:latin typeface="Calibri"/>
                      </a:endParaRPr>
                    </a:p>
                    <a:p>
                      <a:pPr lvl="0" algn="l">
                        <a:lnSpc>
                          <a:spcPct val="100000"/>
                        </a:lnSpc>
                        <a:spcBef>
                          <a:spcPts val="0"/>
                        </a:spcBef>
                        <a:spcAft>
                          <a:spcPts val="0"/>
                        </a:spcAft>
                        <a:buNone/>
                      </a:pPr>
                      <a:r>
                        <a:rPr lang="en-US" sz="1300" b="1" i="0" u="none" strike="noStrike" noProof="0" dirty="0">
                          <a:latin typeface="Calibri"/>
                        </a:rPr>
                        <a:t>audio etc., to try different and more advanced density based </a:t>
                      </a:r>
                      <a:endParaRPr lang="en-US" sz="1300" b="1" dirty="0">
                        <a:latin typeface="Calibri"/>
                      </a:endParaRPr>
                    </a:p>
                    <a:p>
                      <a:pPr lvl="0" algn="l">
                        <a:lnSpc>
                          <a:spcPct val="100000"/>
                        </a:lnSpc>
                        <a:spcBef>
                          <a:spcPts val="0"/>
                        </a:spcBef>
                        <a:spcAft>
                          <a:spcPts val="0"/>
                        </a:spcAft>
                        <a:buNone/>
                      </a:pPr>
                      <a:r>
                        <a:rPr lang="en-US" sz="1300" b="1" i="0" u="none" strike="noStrike" noProof="0" dirty="0">
                          <a:latin typeface="Calibri"/>
                        </a:rPr>
                        <a:t>clustering techniques[1]</a:t>
                      </a:r>
                      <a:endParaRPr lang="en-US" sz="1300" b="1" dirty="0">
                        <a:latin typeface="Calibri"/>
                      </a:endParaRPr>
                    </a:p>
                    <a:p>
                      <a:pPr lvl="0" algn="l">
                        <a:buNone/>
                      </a:pPr>
                      <a:endParaRPr lang="en-US" sz="1300" b="1">
                        <a:latin typeface="Calibri"/>
                      </a:endParaRPr>
                    </a:p>
                  </a:txBody>
                  <a:tcPr/>
                </a:tc>
                <a:tc>
                  <a:txBody>
                    <a:bodyPr/>
                    <a:lstStyle/>
                    <a:p>
                      <a:pPr lvl="0" algn="l">
                        <a:lnSpc>
                          <a:spcPct val="100000"/>
                        </a:lnSpc>
                        <a:spcBef>
                          <a:spcPts val="0"/>
                        </a:spcBef>
                        <a:spcAft>
                          <a:spcPts val="0"/>
                        </a:spcAft>
                        <a:buNone/>
                      </a:pPr>
                      <a:r>
                        <a:rPr lang="en-US" sz="1300" b="1" i="0" u="none" strike="noStrike" noProof="0" dirty="0">
                          <a:latin typeface="Calibri"/>
                        </a:rPr>
                        <a:t>The dataset used for summarization is ad-</a:t>
                      </a:r>
                      <a:endParaRPr lang="en-US" sz="1300" b="1" dirty="0">
                        <a:latin typeface="Calibri"/>
                      </a:endParaRPr>
                    </a:p>
                    <a:p>
                      <a:pPr lvl="0" algn="l">
                        <a:lnSpc>
                          <a:spcPct val="100000"/>
                        </a:lnSpc>
                        <a:spcBef>
                          <a:spcPts val="0"/>
                        </a:spcBef>
                        <a:spcAft>
                          <a:spcPts val="0"/>
                        </a:spcAft>
                        <a:buNone/>
                      </a:pPr>
                      <a:r>
                        <a:rPr lang="en-US" sz="1300" b="1" i="0" u="none" strike="noStrike" noProof="0" dirty="0">
                          <a:latin typeface="Calibri"/>
                        </a:rPr>
                        <a:t>hoc and is generated on-the-fly. Using pre-processing steps </a:t>
                      </a:r>
                      <a:endParaRPr lang="en-US" sz="1300" b="1" dirty="0">
                        <a:latin typeface="Calibri"/>
                      </a:endParaRPr>
                    </a:p>
                    <a:p>
                      <a:pPr lvl="0" algn="l">
                        <a:lnSpc>
                          <a:spcPct val="100000"/>
                        </a:lnSpc>
                        <a:spcBef>
                          <a:spcPts val="0"/>
                        </a:spcBef>
                        <a:spcAft>
                          <a:spcPts val="0"/>
                        </a:spcAft>
                        <a:buNone/>
                      </a:pPr>
                      <a:r>
                        <a:rPr lang="en-US" sz="1300" b="1" i="0" u="none" strike="noStrike" noProof="0" dirty="0">
                          <a:latin typeface="Calibri"/>
                        </a:rPr>
                        <a:t>like Sentence tokenization, NER, Stemming and </a:t>
                      </a:r>
                      <a:endParaRPr lang="en-US" sz="1300" b="1" dirty="0">
                        <a:latin typeface="Calibri"/>
                      </a:endParaRPr>
                    </a:p>
                    <a:p>
                      <a:pPr lvl="0" algn="l">
                        <a:lnSpc>
                          <a:spcPct val="100000"/>
                        </a:lnSpc>
                        <a:spcBef>
                          <a:spcPts val="0"/>
                        </a:spcBef>
                        <a:spcAft>
                          <a:spcPts val="0"/>
                        </a:spcAft>
                        <a:buNone/>
                      </a:pPr>
                      <a:r>
                        <a:rPr lang="en-US" sz="1300" b="1" i="0" u="none" strike="noStrike" noProof="0" dirty="0">
                          <a:latin typeface="Calibri"/>
                        </a:rPr>
                        <a:t>lemmatization and Triplet formation [1]</a:t>
                      </a:r>
                      <a:endParaRPr lang="en-US" sz="1300" b="1" dirty="0">
                        <a:latin typeface="Calibri"/>
                      </a:endParaRPr>
                    </a:p>
                    <a:p>
                      <a:pPr lvl="0" algn="l">
                        <a:buNone/>
                      </a:pPr>
                      <a:endParaRPr lang="en-US" sz="1300" b="1">
                        <a:latin typeface="Calibri"/>
                      </a:endParaRPr>
                    </a:p>
                  </a:txBody>
                  <a:tcPr/>
                </a:tc>
                <a:tc>
                  <a:txBody>
                    <a:bodyPr/>
                    <a:lstStyle/>
                    <a:p>
                      <a:pPr lvl="0" algn="l">
                        <a:lnSpc>
                          <a:spcPct val="100000"/>
                        </a:lnSpc>
                        <a:spcBef>
                          <a:spcPts val="0"/>
                        </a:spcBef>
                        <a:spcAft>
                          <a:spcPts val="0"/>
                        </a:spcAft>
                        <a:buNone/>
                      </a:pPr>
                      <a:r>
                        <a:rPr lang="en-US" sz="1300" b="1" i="0" u="none" strike="noStrike" noProof="0" dirty="0">
                          <a:latin typeface="Calibri"/>
                        </a:rPr>
                        <a:t>This work presents a system to automatically collect, collate </a:t>
                      </a:r>
                      <a:endParaRPr lang="en-US" sz="1300" b="1" dirty="0">
                        <a:latin typeface="Calibri"/>
                      </a:endParaRPr>
                    </a:p>
                    <a:p>
                      <a:pPr lvl="0" algn="l">
                        <a:lnSpc>
                          <a:spcPct val="100000"/>
                        </a:lnSpc>
                        <a:spcBef>
                          <a:spcPts val="0"/>
                        </a:spcBef>
                        <a:spcAft>
                          <a:spcPts val="0"/>
                        </a:spcAft>
                        <a:buNone/>
                      </a:pPr>
                      <a:r>
                        <a:rPr lang="en-US" sz="1300" b="1" i="0" u="none" strike="noStrike" noProof="0" dirty="0">
                          <a:latin typeface="Calibri"/>
                        </a:rPr>
                        <a:t>and summarize online newspaper articles based on a user </a:t>
                      </a:r>
                      <a:endParaRPr lang="en-US" sz="1300" b="1" dirty="0">
                        <a:latin typeface="Calibri"/>
                      </a:endParaRPr>
                    </a:p>
                    <a:p>
                      <a:pPr lvl="0" algn="l">
                        <a:lnSpc>
                          <a:spcPct val="100000"/>
                        </a:lnSpc>
                        <a:spcBef>
                          <a:spcPts val="0"/>
                        </a:spcBef>
                        <a:spcAft>
                          <a:spcPts val="0"/>
                        </a:spcAft>
                        <a:buNone/>
                      </a:pPr>
                      <a:r>
                        <a:rPr lang="en-US" sz="1300" b="1" i="0" u="none" strike="noStrike" noProof="0" dirty="0">
                          <a:latin typeface="Calibri"/>
                        </a:rPr>
                        <a:t>submitted query. [1]</a:t>
                      </a:r>
                      <a:endParaRPr lang="en-US" sz="1300" b="1" dirty="0">
                        <a:latin typeface="Calibri"/>
                      </a:endParaRPr>
                    </a:p>
                    <a:p>
                      <a:pPr lvl="0" algn="l">
                        <a:buNone/>
                      </a:pPr>
                      <a:endParaRPr lang="en-US" sz="1300" b="1">
                        <a:latin typeface="Calibri"/>
                      </a:endParaRPr>
                    </a:p>
                  </a:txBody>
                  <a:tcPr/>
                </a:tc>
                <a:extLst>
                  <a:ext uri="{0D108BD9-81ED-4DB2-BD59-A6C34878D82A}">
                    <a16:rowId xmlns:a16="http://schemas.microsoft.com/office/drawing/2014/main" val="1706872156"/>
                  </a:ext>
                </a:extLst>
              </a:tr>
            </a:tbl>
          </a:graphicData>
        </a:graphic>
      </p:graphicFrame>
      <p:sp>
        <p:nvSpPr>
          <p:cNvPr id="4" name="Google Shape;62;p14">
            <a:extLst>
              <a:ext uri="{FF2B5EF4-FFF2-40B4-BE49-F238E27FC236}">
                <a16:creationId xmlns:a16="http://schemas.microsoft.com/office/drawing/2014/main" id="{B5897C13-67FD-8C1F-ACF2-4E63E0057A3A}"/>
              </a:ext>
            </a:extLst>
          </p:cNvPr>
          <p:cNvSpPr txBox="1">
            <a:spLocks/>
          </p:cNvSpPr>
          <p:nvPr/>
        </p:nvSpPr>
        <p:spPr>
          <a:xfrm>
            <a:off x="187801" y="189661"/>
            <a:ext cx="5631900" cy="504600"/>
          </a:xfrm>
          <a:prstGeom prst="rect">
            <a:avLst/>
          </a:prstGeom>
        </p:spPr>
        <p:style>
          <a:lnRef idx="1">
            <a:schemeClr val="accent1"/>
          </a:lnRef>
          <a:fillRef idx="2">
            <a:schemeClr val="accent1"/>
          </a:fillRef>
          <a:effectRef idx="1">
            <a:schemeClr val="accent1"/>
          </a:effectRef>
          <a:fontRef idx="minor">
            <a:schemeClr val="dk1"/>
          </a:fontRef>
        </p:style>
        <p:txBody>
          <a:bodyPr spcFirstLastPara="1" vert="horz" wrap="square" lIns="91425" tIns="91425" rIns="91425" bIns="91425" rtlCol="0" anchor="t" anchorCtr="0">
            <a:normAutofit fontScale="90000"/>
            <a:scene3d>
              <a:camera prst="orthographicFront"/>
              <a:lightRig rig="threePt" dir="t"/>
            </a:scene3d>
            <a:sp3d extrusionH="57150">
              <a:bevelT w="38100" h="38100" prst="relaxedInset"/>
              <a:bevelB w="38100" h="38100" prst="relaxedInset"/>
            </a:sp3d>
          </a:bodyPr>
          <a:lstStyle>
            <a:lvl1pPr lvl="0" algn="l" defTabSz="342900" rtl="0" eaLnBrk="1" latinLnBrk="0" hangingPunct="1">
              <a:spcBef>
                <a:spcPts val="0"/>
              </a:spcBef>
              <a:spcAft>
                <a:spcPts val="0"/>
              </a:spcAft>
              <a:buSzPts val="2800"/>
              <a:buNone/>
              <a:defRPr sz="2700" kern="1200" cap="all">
                <a:ln w="3175" cmpd="sng">
                  <a:noFill/>
                </a:ln>
                <a:solidFill>
                  <a:schemeClr val="dk1"/>
                </a:solidFill>
                <a:effectLst/>
                <a:latin typeface="+mn-lt"/>
                <a:ea typeface="+mn-ea"/>
                <a:cs typeface="+mn-cs"/>
              </a:defRPr>
            </a:lvl1pPr>
            <a:lvl2pPr lvl="1" eaLnBrk="1" hangingPunct="1">
              <a:spcBef>
                <a:spcPts val="0"/>
              </a:spcBef>
              <a:spcAft>
                <a:spcPts val="0"/>
              </a:spcAft>
              <a:buSzPts val="2800"/>
              <a:buNone/>
              <a:defRPr>
                <a:solidFill>
                  <a:schemeClr val="dk1"/>
                </a:solidFill>
                <a:latin typeface="+mn-lt"/>
                <a:ea typeface="+mn-ea"/>
                <a:cs typeface="+mn-cs"/>
              </a:defRPr>
            </a:lvl2pPr>
            <a:lvl3pPr lvl="2" eaLnBrk="1" hangingPunct="1">
              <a:spcBef>
                <a:spcPts val="0"/>
              </a:spcBef>
              <a:spcAft>
                <a:spcPts val="0"/>
              </a:spcAft>
              <a:buSzPts val="2800"/>
              <a:buNone/>
              <a:defRPr>
                <a:solidFill>
                  <a:schemeClr val="dk1"/>
                </a:solidFill>
                <a:latin typeface="+mn-lt"/>
                <a:ea typeface="+mn-ea"/>
                <a:cs typeface="+mn-cs"/>
              </a:defRPr>
            </a:lvl3pPr>
            <a:lvl4pPr lvl="3" eaLnBrk="1" hangingPunct="1">
              <a:spcBef>
                <a:spcPts val="0"/>
              </a:spcBef>
              <a:spcAft>
                <a:spcPts val="0"/>
              </a:spcAft>
              <a:buSzPts val="2800"/>
              <a:buNone/>
              <a:defRPr>
                <a:solidFill>
                  <a:schemeClr val="dk1"/>
                </a:solidFill>
                <a:latin typeface="+mn-lt"/>
                <a:ea typeface="+mn-ea"/>
                <a:cs typeface="+mn-cs"/>
              </a:defRPr>
            </a:lvl4pPr>
            <a:lvl5pPr lvl="4" eaLnBrk="1" hangingPunct="1">
              <a:spcBef>
                <a:spcPts val="0"/>
              </a:spcBef>
              <a:spcAft>
                <a:spcPts val="0"/>
              </a:spcAft>
              <a:buSzPts val="2800"/>
              <a:buNone/>
              <a:defRPr>
                <a:solidFill>
                  <a:schemeClr val="dk1"/>
                </a:solidFill>
                <a:latin typeface="+mn-lt"/>
                <a:ea typeface="+mn-ea"/>
                <a:cs typeface="+mn-cs"/>
              </a:defRPr>
            </a:lvl5pPr>
            <a:lvl6pPr lvl="5" eaLnBrk="1" hangingPunct="1">
              <a:spcBef>
                <a:spcPts val="0"/>
              </a:spcBef>
              <a:spcAft>
                <a:spcPts val="0"/>
              </a:spcAft>
              <a:buSzPts val="2800"/>
              <a:buNone/>
              <a:defRPr>
                <a:solidFill>
                  <a:schemeClr val="dk1"/>
                </a:solidFill>
                <a:latin typeface="+mn-lt"/>
                <a:ea typeface="+mn-ea"/>
                <a:cs typeface="+mn-cs"/>
              </a:defRPr>
            </a:lvl6pPr>
            <a:lvl7pPr lvl="6" eaLnBrk="1" hangingPunct="1">
              <a:spcBef>
                <a:spcPts val="0"/>
              </a:spcBef>
              <a:spcAft>
                <a:spcPts val="0"/>
              </a:spcAft>
              <a:buSzPts val="2800"/>
              <a:buNone/>
              <a:defRPr>
                <a:solidFill>
                  <a:schemeClr val="dk1"/>
                </a:solidFill>
                <a:latin typeface="+mn-lt"/>
                <a:ea typeface="+mn-ea"/>
                <a:cs typeface="+mn-cs"/>
              </a:defRPr>
            </a:lvl7pPr>
            <a:lvl8pPr lvl="7" eaLnBrk="1" hangingPunct="1">
              <a:spcBef>
                <a:spcPts val="0"/>
              </a:spcBef>
              <a:spcAft>
                <a:spcPts val="0"/>
              </a:spcAft>
              <a:buSzPts val="2800"/>
              <a:buNone/>
              <a:defRPr>
                <a:solidFill>
                  <a:schemeClr val="dk1"/>
                </a:solidFill>
                <a:latin typeface="+mn-lt"/>
                <a:ea typeface="+mn-ea"/>
                <a:cs typeface="+mn-cs"/>
              </a:defRPr>
            </a:lvl8pPr>
            <a:lvl9pPr lvl="8" eaLnBrk="1" hangingPunct="1">
              <a:spcBef>
                <a:spcPts val="0"/>
              </a:spcBef>
              <a:spcAft>
                <a:spcPts val="0"/>
              </a:spcAft>
              <a:buSzPts val="2800"/>
              <a:buNone/>
              <a:defRPr>
                <a:solidFill>
                  <a:schemeClr val="dk1"/>
                </a:solidFill>
                <a:latin typeface="+mn-lt"/>
                <a:ea typeface="+mn-ea"/>
                <a:cs typeface="+mn-cs"/>
              </a:defRPr>
            </a:lvl9pPr>
          </a:lstStyle>
          <a:p>
            <a:r>
              <a:rPr lang="en-US" b="1" u="sng" err="1">
                <a:solidFill>
                  <a:srgbClr val="002060"/>
                </a:solidFill>
              </a:rPr>
              <a:t>LIterature</a:t>
            </a:r>
            <a:r>
              <a:rPr lang="en-US" b="1" u="sng">
                <a:solidFill>
                  <a:srgbClr val="002060"/>
                </a:solidFill>
              </a:rPr>
              <a:t> </a:t>
            </a:r>
            <a:r>
              <a:rPr lang="en-US" b="1" u="sng" err="1">
                <a:solidFill>
                  <a:srgbClr val="002060"/>
                </a:solidFill>
              </a:rPr>
              <a:t>sURVEY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6"/>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80" name="Google Shape;80;p16"/>
          <p:cNvSpPr txBox="1"/>
          <p:nvPr/>
        </p:nvSpPr>
        <p:spPr>
          <a:xfrm>
            <a:off x="5886071" y="4706004"/>
            <a:ext cx="3718339" cy="461635"/>
          </a:xfrm>
          <a:prstGeom prst="rect">
            <a:avLst/>
          </a:prstGeom>
          <a:noFill/>
          <a:ln>
            <a:noFill/>
          </a:ln>
        </p:spPr>
        <p:txBody>
          <a:bodyPr spcFirstLastPara="1" wrap="square" lIns="91425" tIns="91425" rIns="91425" bIns="91425" anchor="t" anchorCtr="0">
            <a:spAutoFit/>
          </a:bodyPr>
          <a:lstStyle/>
          <a:p>
            <a:r>
              <a:rPr lang="en"/>
              <a:t>News Summarizer and Analyzer</a:t>
            </a:r>
            <a:endParaRPr lang="en-US"/>
          </a:p>
        </p:txBody>
      </p:sp>
      <p:sp>
        <p:nvSpPr>
          <p:cNvPr id="4" name="Google Shape;62;p14">
            <a:extLst>
              <a:ext uri="{FF2B5EF4-FFF2-40B4-BE49-F238E27FC236}">
                <a16:creationId xmlns:a16="http://schemas.microsoft.com/office/drawing/2014/main" id="{B5897C13-67FD-8C1F-ACF2-4E63E0057A3A}"/>
              </a:ext>
            </a:extLst>
          </p:cNvPr>
          <p:cNvSpPr txBox="1">
            <a:spLocks/>
          </p:cNvSpPr>
          <p:nvPr/>
        </p:nvSpPr>
        <p:spPr>
          <a:xfrm>
            <a:off x="181156" y="196306"/>
            <a:ext cx="5631900" cy="504600"/>
          </a:xfrm>
          <a:prstGeom prst="rect">
            <a:avLst/>
          </a:prstGeom>
        </p:spPr>
        <p:style>
          <a:lnRef idx="1">
            <a:schemeClr val="accent1"/>
          </a:lnRef>
          <a:fillRef idx="2">
            <a:schemeClr val="accent1"/>
          </a:fillRef>
          <a:effectRef idx="1">
            <a:schemeClr val="accent1"/>
          </a:effectRef>
          <a:fontRef idx="minor">
            <a:schemeClr val="dk1"/>
          </a:fontRef>
        </p:style>
        <p:txBody>
          <a:bodyPr spcFirstLastPara="1" vert="horz" wrap="square" lIns="91425" tIns="91425" rIns="91425" bIns="91425" rtlCol="0" anchor="t" anchorCtr="0">
            <a:normAutofit fontScale="90000"/>
            <a:scene3d>
              <a:camera prst="orthographicFront"/>
              <a:lightRig rig="threePt" dir="t"/>
            </a:scene3d>
            <a:sp3d extrusionH="57150">
              <a:bevelT w="38100" h="38100" prst="relaxedInset"/>
              <a:bevelB w="38100" h="38100" prst="relaxedInset"/>
            </a:sp3d>
          </a:bodyPr>
          <a:lstStyle>
            <a:lvl1pPr lvl="0" algn="l" defTabSz="342900" rtl="0" eaLnBrk="1" latinLnBrk="0" hangingPunct="1">
              <a:spcBef>
                <a:spcPts val="0"/>
              </a:spcBef>
              <a:spcAft>
                <a:spcPts val="0"/>
              </a:spcAft>
              <a:buSzPts val="2800"/>
              <a:buNone/>
              <a:defRPr sz="2700" kern="1200" cap="all">
                <a:ln w="3175" cmpd="sng">
                  <a:noFill/>
                </a:ln>
                <a:solidFill>
                  <a:schemeClr val="dk1"/>
                </a:solidFill>
                <a:effectLst/>
                <a:latin typeface="+mn-lt"/>
                <a:ea typeface="+mn-ea"/>
                <a:cs typeface="+mn-cs"/>
              </a:defRPr>
            </a:lvl1pPr>
            <a:lvl2pPr lvl="1" eaLnBrk="1" hangingPunct="1">
              <a:spcBef>
                <a:spcPts val="0"/>
              </a:spcBef>
              <a:spcAft>
                <a:spcPts val="0"/>
              </a:spcAft>
              <a:buSzPts val="2800"/>
              <a:buNone/>
              <a:defRPr>
                <a:solidFill>
                  <a:schemeClr val="dk1"/>
                </a:solidFill>
                <a:latin typeface="+mn-lt"/>
                <a:ea typeface="+mn-ea"/>
                <a:cs typeface="+mn-cs"/>
              </a:defRPr>
            </a:lvl2pPr>
            <a:lvl3pPr lvl="2" eaLnBrk="1" hangingPunct="1">
              <a:spcBef>
                <a:spcPts val="0"/>
              </a:spcBef>
              <a:spcAft>
                <a:spcPts val="0"/>
              </a:spcAft>
              <a:buSzPts val="2800"/>
              <a:buNone/>
              <a:defRPr>
                <a:solidFill>
                  <a:schemeClr val="dk1"/>
                </a:solidFill>
                <a:latin typeface="+mn-lt"/>
                <a:ea typeface="+mn-ea"/>
                <a:cs typeface="+mn-cs"/>
              </a:defRPr>
            </a:lvl3pPr>
            <a:lvl4pPr lvl="3" eaLnBrk="1" hangingPunct="1">
              <a:spcBef>
                <a:spcPts val="0"/>
              </a:spcBef>
              <a:spcAft>
                <a:spcPts val="0"/>
              </a:spcAft>
              <a:buSzPts val="2800"/>
              <a:buNone/>
              <a:defRPr>
                <a:solidFill>
                  <a:schemeClr val="dk1"/>
                </a:solidFill>
                <a:latin typeface="+mn-lt"/>
                <a:ea typeface="+mn-ea"/>
                <a:cs typeface="+mn-cs"/>
              </a:defRPr>
            </a:lvl4pPr>
            <a:lvl5pPr lvl="4" eaLnBrk="1" hangingPunct="1">
              <a:spcBef>
                <a:spcPts val="0"/>
              </a:spcBef>
              <a:spcAft>
                <a:spcPts val="0"/>
              </a:spcAft>
              <a:buSzPts val="2800"/>
              <a:buNone/>
              <a:defRPr>
                <a:solidFill>
                  <a:schemeClr val="dk1"/>
                </a:solidFill>
                <a:latin typeface="+mn-lt"/>
                <a:ea typeface="+mn-ea"/>
                <a:cs typeface="+mn-cs"/>
              </a:defRPr>
            </a:lvl5pPr>
            <a:lvl6pPr lvl="5" eaLnBrk="1" hangingPunct="1">
              <a:spcBef>
                <a:spcPts val="0"/>
              </a:spcBef>
              <a:spcAft>
                <a:spcPts val="0"/>
              </a:spcAft>
              <a:buSzPts val="2800"/>
              <a:buNone/>
              <a:defRPr>
                <a:solidFill>
                  <a:schemeClr val="dk1"/>
                </a:solidFill>
                <a:latin typeface="+mn-lt"/>
                <a:ea typeface="+mn-ea"/>
                <a:cs typeface="+mn-cs"/>
              </a:defRPr>
            </a:lvl6pPr>
            <a:lvl7pPr lvl="6" eaLnBrk="1" hangingPunct="1">
              <a:spcBef>
                <a:spcPts val="0"/>
              </a:spcBef>
              <a:spcAft>
                <a:spcPts val="0"/>
              </a:spcAft>
              <a:buSzPts val="2800"/>
              <a:buNone/>
              <a:defRPr>
                <a:solidFill>
                  <a:schemeClr val="dk1"/>
                </a:solidFill>
                <a:latin typeface="+mn-lt"/>
                <a:ea typeface="+mn-ea"/>
                <a:cs typeface="+mn-cs"/>
              </a:defRPr>
            </a:lvl7pPr>
            <a:lvl8pPr lvl="7" eaLnBrk="1" hangingPunct="1">
              <a:spcBef>
                <a:spcPts val="0"/>
              </a:spcBef>
              <a:spcAft>
                <a:spcPts val="0"/>
              </a:spcAft>
              <a:buSzPts val="2800"/>
              <a:buNone/>
              <a:defRPr>
                <a:solidFill>
                  <a:schemeClr val="dk1"/>
                </a:solidFill>
                <a:latin typeface="+mn-lt"/>
                <a:ea typeface="+mn-ea"/>
                <a:cs typeface="+mn-cs"/>
              </a:defRPr>
            </a:lvl8pPr>
            <a:lvl9pPr lvl="8" eaLnBrk="1" hangingPunct="1">
              <a:spcBef>
                <a:spcPts val="0"/>
              </a:spcBef>
              <a:spcAft>
                <a:spcPts val="0"/>
              </a:spcAft>
              <a:buSzPts val="2800"/>
              <a:buNone/>
              <a:defRPr>
                <a:solidFill>
                  <a:schemeClr val="dk1"/>
                </a:solidFill>
                <a:latin typeface="+mn-lt"/>
                <a:ea typeface="+mn-ea"/>
                <a:cs typeface="+mn-cs"/>
              </a:defRPr>
            </a:lvl9pPr>
          </a:lstStyle>
          <a:p>
            <a:r>
              <a:rPr lang="en-US" b="1" u="sng" err="1">
                <a:solidFill>
                  <a:srgbClr val="002060"/>
                </a:solidFill>
              </a:rPr>
              <a:t>LIterature</a:t>
            </a:r>
            <a:r>
              <a:rPr lang="en-US" b="1" u="sng">
                <a:solidFill>
                  <a:srgbClr val="002060"/>
                </a:solidFill>
              </a:rPr>
              <a:t> </a:t>
            </a:r>
            <a:r>
              <a:rPr lang="en-US" b="1" u="sng" err="1">
                <a:solidFill>
                  <a:srgbClr val="002060"/>
                </a:solidFill>
              </a:rPr>
              <a:t>sURVEY</a:t>
            </a:r>
          </a:p>
        </p:txBody>
      </p:sp>
      <p:graphicFrame>
        <p:nvGraphicFramePr>
          <p:cNvPr id="5" name="Table 2">
            <a:extLst>
              <a:ext uri="{FF2B5EF4-FFF2-40B4-BE49-F238E27FC236}">
                <a16:creationId xmlns:a16="http://schemas.microsoft.com/office/drawing/2014/main" id="{55AE31AF-9E60-FF7C-8752-440EAB5A533A}"/>
              </a:ext>
            </a:extLst>
          </p:cNvPr>
          <p:cNvGraphicFramePr>
            <a:graphicFrameLocks noGrp="1"/>
          </p:cNvGraphicFramePr>
          <p:nvPr>
            <p:extLst>
              <p:ext uri="{D42A27DB-BD31-4B8C-83A1-F6EECF244321}">
                <p14:modId xmlns:p14="http://schemas.microsoft.com/office/powerpoint/2010/main" val="3596376896"/>
              </p:ext>
            </p:extLst>
          </p:nvPr>
        </p:nvGraphicFramePr>
        <p:xfrm>
          <a:off x="159657" y="968360"/>
          <a:ext cx="8744361" cy="3604088"/>
        </p:xfrm>
        <a:graphic>
          <a:graphicData uri="http://schemas.openxmlformats.org/drawingml/2006/table">
            <a:tbl>
              <a:tblPr firstRow="1" bandRow="1">
                <a:tableStyleId>{5C22544A-7EE6-4342-B048-85BDC9FD1C3A}</a:tableStyleId>
              </a:tblPr>
              <a:tblGrid>
                <a:gridCol w="1374635">
                  <a:extLst>
                    <a:ext uri="{9D8B030D-6E8A-4147-A177-3AD203B41FA5}">
                      <a16:colId xmlns:a16="http://schemas.microsoft.com/office/drawing/2014/main" val="1156029150"/>
                    </a:ext>
                  </a:extLst>
                </a:gridCol>
                <a:gridCol w="1340878">
                  <a:extLst>
                    <a:ext uri="{9D8B030D-6E8A-4147-A177-3AD203B41FA5}">
                      <a16:colId xmlns:a16="http://schemas.microsoft.com/office/drawing/2014/main" val="551072048"/>
                    </a:ext>
                  </a:extLst>
                </a:gridCol>
                <a:gridCol w="866775">
                  <a:extLst>
                    <a:ext uri="{9D8B030D-6E8A-4147-A177-3AD203B41FA5}">
                      <a16:colId xmlns:a16="http://schemas.microsoft.com/office/drawing/2014/main" val="1951873905"/>
                    </a:ext>
                  </a:extLst>
                </a:gridCol>
                <a:gridCol w="1057275">
                  <a:extLst>
                    <a:ext uri="{9D8B030D-6E8A-4147-A177-3AD203B41FA5}">
                      <a16:colId xmlns:a16="http://schemas.microsoft.com/office/drawing/2014/main" val="2964876017"/>
                    </a:ext>
                  </a:extLst>
                </a:gridCol>
                <a:gridCol w="1266823">
                  <a:extLst>
                    <a:ext uri="{9D8B030D-6E8A-4147-A177-3AD203B41FA5}">
                      <a16:colId xmlns:a16="http://schemas.microsoft.com/office/drawing/2014/main" val="4146540423"/>
                    </a:ext>
                  </a:extLst>
                </a:gridCol>
                <a:gridCol w="1343025">
                  <a:extLst>
                    <a:ext uri="{9D8B030D-6E8A-4147-A177-3AD203B41FA5}">
                      <a16:colId xmlns:a16="http://schemas.microsoft.com/office/drawing/2014/main" val="3636313446"/>
                    </a:ext>
                  </a:extLst>
                </a:gridCol>
                <a:gridCol w="1494950">
                  <a:extLst>
                    <a:ext uri="{9D8B030D-6E8A-4147-A177-3AD203B41FA5}">
                      <a16:colId xmlns:a16="http://schemas.microsoft.com/office/drawing/2014/main" val="4163491766"/>
                    </a:ext>
                  </a:extLst>
                </a:gridCol>
              </a:tblGrid>
              <a:tr h="561975">
                <a:tc>
                  <a:txBody>
                    <a:bodyPr/>
                    <a:lstStyle/>
                    <a:p>
                      <a:r>
                        <a:rPr lang="en-US" dirty="0"/>
                        <a:t>Paper 2</a:t>
                      </a:r>
                      <a:endParaRPr lang="en-US" dirty="0" err="1"/>
                    </a:p>
                  </a:txBody>
                  <a:tcPr>
                    <a:solidFill>
                      <a:schemeClr val="bg2">
                        <a:lumMod val="50000"/>
                      </a:schemeClr>
                    </a:solidFill>
                  </a:tcPr>
                </a:tc>
                <a:tc>
                  <a:txBody>
                    <a:bodyPr/>
                    <a:lstStyle/>
                    <a:p>
                      <a:r>
                        <a:rPr lang="en-US" dirty="0"/>
                        <a:t>Application</a:t>
                      </a:r>
                    </a:p>
                  </a:txBody>
                  <a:tcPr>
                    <a:solidFill>
                      <a:schemeClr val="bg2">
                        <a:lumMod val="50000"/>
                      </a:schemeClr>
                    </a:solidFill>
                  </a:tcPr>
                </a:tc>
                <a:tc>
                  <a:txBody>
                    <a:bodyPr/>
                    <a:lstStyle/>
                    <a:p>
                      <a:r>
                        <a:rPr lang="en-US" dirty="0"/>
                        <a:t>Dataset used</a:t>
                      </a:r>
                    </a:p>
                  </a:txBody>
                  <a:tcPr>
                    <a:solidFill>
                      <a:schemeClr val="bg2">
                        <a:lumMod val="50000"/>
                      </a:schemeClr>
                    </a:solidFill>
                  </a:tcPr>
                </a:tc>
                <a:tc>
                  <a:txBody>
                    <a:bodyPr/>
                    <a:lstStyle/>
                    <a:p>
                      <a:r>
                        <a:rPr lang="en-US" dirty="0"/>
                        <a:t>Algorithm</a:t>
                      </a:r>
                    </a:p>
                  </a:txBody>
                  <a:tcPr>
                    <a:solidFill>
                      <a:schemeClr val="bg2">
                        <a:lumMod val="50000"/>
                      </a:schemeClr>
                    </a:solidFill>
                  </a:tcPr>
                </a:tc>
                <a:tc>
                  <a:txBody>
                    <a:bodyPr/>
                    <a:lstStyle/>
                    <a:p>
                      <a:r>
                        <a:rPr lang="en-US" dirty="0"/>
                        <a:t>Future Scope</a:t>
                      </a:r>
                    </a:p>
                  </a:txBody>
                  <a:tcPr>
                    <a:solidFill>
                      <a:schemeClr val="bg2">
                        <a:lumMod val="50000"/>
                      </a:schemeClr>
                    </a:solidFill>
                  </a:tcPr>
                </a:tc>
                <a:tc>
                  <a:txBody>
                    <a:bodyPr/>
                    <a:lstStyle/>
                    <a:p>
                      <a:pPr lvl="0">
                        <a:buNone/>
                      </a:pPr>
                      <a:r>
                        <a:rPr lang="en-US" dirty="0"/>
                        <a:t>Result</a:t>
                      </a:r>
                    </a:p>
                  </a:txBody>
                  <a:tcPr>
                    <a:solidFill>
                      <a:schemeClr val="bg2">
                        <a:lumMod val="50000"/>
                      </a:schemeClr>
                    </a:solidFill>
                  </a:tcPr>
                </a:tc>
                <a:tc>
                  <a:txBody>
                    <a:bodyPr/>
                    <a:lstStyle/>
                    <a:p>
                      <a:r>
                        <a:rPr lang="en-US" dirty="0"/>
                        <a:t>Summary</a:t>
                      </a:r>
                    </a:p>
                  </a:txBody>
                  <a:tcPr>
                    <a:solidFill>
                      <a:schemeClr val="bg2">
                        <a:lumMod val="50000"/>
                      </a:schemeClr>
                    </a:solidFill>
                  </a:tcPr>
                </a:tc>
                <a:extLst>
                  <a:ext uri="{0D108BD9-81ED-4DB2-BD59-A6C34878D82A}">
                    <a16:rowId xmlns:a16="http://schemas.microsoft.com/office/drawing/2014/main" val="325113964"/>
                  </a:ext>
                </a:extLst>
              </a:tr>
              <a:tr h="3042113">
                <a:tc>
                  <a:txBody>
                    <a:bodyPr/>
                    <a:lstStyle/>
                    <a:p>
                      <a:pPr lvl="0" algn="l">
                        <a:lnSpc>
                          <a:spcPct val="100000"/>
                        </a:lnSpc>
                        <a:spcBef>
                          <a:spcPts val="0"/>
                        </a:spcBef>
                        <a:spcAft>
                          <a:spcPts val="0"/>
                        </a:spcAft>
                        <a:buNone/>
                      </a:pPr>
                      <a:r>
                        <a:rPr lang="en-US" sz="1300" b="1" i="0" u="none" strike="noStrike" noProof="0" dirty="0">
                          <a:latin typeface="Calibri"/>
                        </a:rPr>
                        <a:t>Automatic </a:t>
                      </a:r>
                      <a:endParaRPr lang="en-US" sz="1300" b="1" dirty="0">
                        <a:latin typeface="Calibri"/>
                      </a:endParaRPr>
                    </a:p>
                    <a:p>
                      <a:pPr lvl="0" algn="l">
                        <a:lnSpc>
                          <a:spcPct val="100000"/>
                        </a:lnSpc>
                        <a:spcBef>
                          <a:spcPts val="0"/>
                        </a:spcBef>
                        <a:spcAft>
                          <a:spcPts val="0"/>
                        </a:spcAft>
                        <a:buNone/>
                      </a:pPr>
                      <a:r>
                        <a:rPr lang="en-US" sz="1300" b="1" i="0" u="none" strike="noStrike" noProof="0" dirty="0">
                          <a:latin typeface="Calibri"/>
                        </a:rPr>
                        <a:t>Text </a:t>
                      </a:r>
                    </a:p>
                    <a:p>
                      <a:pPr lvl="0" algn="l">
                        <a:lnSpc>
                          <a:spcPct val="100000"/>
                        </a:lnSpc>
                        <a:spcBef>
                          <a:spcPts val="0"/>
                        </a:spcBef>
                        <a:spcAft>
                          <a:spcPts val="0"/>
                        </a:spcAft>
                        <a:buNone/>
                      </a:pPr>
                      <a:r>
                        <a:rPr lang="en-US" sz="1300" b="1" i="0" u="none" strike="noStrike" noProof="0" dirty="0">
                          <a:latin typeface="Calibri"/>
                        </a:rPr>
                        <a:t>Summarization of News Articles </a:t>
                      </a:r>
                      <a:endParaRPr lang="en-US" sz="1300" b="1" dirty="0">
                        <a:latin typeface="Calibri"/>
                      </a:endParaRPr>
                    </a:p>
                    <a:p>
                      <a:pPr lvl="0">
                        <a:buNone/>
                      </a:pPr>
                      <a:endParaRPr lang="en-US" sz="1300" b="1">
                        <a:latin typeface="Calibri"/>
                      </a:endParaRPr>
                    </a:p>
                  </a:txBody>
                  <a:tcPr>
                    <a:solidFill>
                      <a:schemeClr val="accent1">
                        <a:lumMod val="20000"/>
                        <a:lumOff val="80000"/>
                      </a:schemeClr>
                    </a:solidFill>
                  </a:tcPr>
                </a:tc>
                <a:tc>
                  <a:txBody>
                    <a:bodyPr/>
                    <a:lstStyle/>
                    <a:p>
                      <a:pPr lvl="0" algn="l">
                        <a:lnSpc>
                          <a:spcPct val="100000"/>
                        </a:lnSpc>
                        <a:spcBef>
                          <a:spcPts val="0"/>
                        </a:spcBef>
                        <a:spcAft>
                          <a:spcPts val="0"/>
                        </a:spcAft>
                        <a:buNone/>
                      </a:pPr>
                      <a:r>
                        <a:rPr lang="en-US" sz="1300" b="1" i="0" u="none" strike="noStrike" noProof="0" dirty="0">
                          <a:latin typeface="Calibri"/>
                        </a:rPr>
                        <a:t>Used for news </a:t>
                      </a:r>
                      <a:endParaRPr lang="en-US" sz="1300" b="1" dirty="0">
                        <a:latin typeface="Calibri"/>
                      </a:endParaRPr>
                    </a:p>
                    <a:p>
                      <a:pPr lvl="0" algn="l">
                        <a:lnSpc>
                          <a:spcPct val="100000"/>
                        </a:lnSpc>
                        <a:spcBef>
                          <a:spcPts val="0"/>
                        </a:spcBef>
                        <a:spcAft>
                          <a:spcPts val="0"/>
                        </a:spcAft>
                        <a:buNone/>
                      </a:pPr>
                      <a:r>
                        <a:rPr lang="en-US" sz="1300" b="1" i="0" u="none" strike="noStrike" noProof="0" dirty="0">
                          <a:latin typeface="Calibri"/>
                        </a:rPr>
                        <a:t>summarization</a:t>
                      </a:r>
                    </a:p>
                    <a:p>
                      <a:pPr lvl="0">
                        <a:buNone/>
                      </a:pPr>
                      <a:endParaRPr lang="en-US" sz="1300" b="1">
                        <a:latin typeface="Calibri"/>
                      </a:endParaRPr>
                    </a:p>
                  </a:txBody>
                  <a:tcPr/>
                </a:tc>
                <a:tc>
                  <a:txBody>
                    <a:bodyPr/>
                    <a:lstStyle/>
                    <a:p>
                      <a:r>
                        <a:rPr lang="en-US" sz="1300" b="1" dirty="0">
                          <a:latin typeface="Calibri"/>
                        </a:rPr>
                        <a:t>News Article</a:t>
                      </a:r>
                    </a:p>
                  </a:txBody>
                  <a:tcPr/>
                </a:tc>
                <a:tc>
                  <a:txBody>
                    <a:bodyPr/>
                    <a:lstStyle/>
                    <a:p>
                      <a:pPr lvl="0">
                        <a:buNone/>
                      </a:pPr>
                      <a:r>
                        <a:rPr lang="en-US" sz="1300" b="1" i="0" u="none" strike="noStrike" noProof="0" dirty="0">
                          <a:latin typeface="Calibri"/>
                        </a:rPr>
                        <a:t>Lexical Chains,</a:t>
                      </a:r>
                      <a:endParaRPr lang="en-US" sz="1300" b="1" dirty="0">
                        <a:latin typeface="Calibri"/>
                      </a:endParaRPr>
                    </a:p>
                    <a:p>
                      <a:pPr lvl="0">
                        <a:buNone/>
                      </a:pPr>
                      <a:r>
                        <a:rPr lang="en-US" sz="1300" b="1" i="0" u="none" strike="noStrike" noProof="0" dirty="0">
                          <a:latin typeface="Calibri"/>
                        </a:rPr>
                        <a:t>Anaphora Resolution</a:t>
                      </a:r>
                    </a:p>
                    <a:p>
                      <a:pPr lvl="0">
                        <a:buNone/>
                      </a:pPr>
                      <a:r>
                        <a:rPr lang="en-US" sz="1300" b="1" i="0" u="none" strike="noStrike" noProof="0" dirty="0">
                          <a:latin typeface="Calibri"/>
                        </a:rPr>
                        <a:t>C. Silber and McCoy Approach </a:t>
                      </a:r>
                      <a:endParaRPr lang="en-US" sz="1300" b="1" dirty="0">
                        <a:latin typeface="Calibri"/>
                      </a:endParaRPr>
                    </a:p>
                  </a:txBody>
                  <a:tcPr/>
                </a:tc>
                <a:tc>
                  <a:txBody>
                    <a:bodyPr/>
                    <a:lstStyle/>
                    <a:p>
                      <a:pPr lvl="0">
                        <a:buNone/>
                      </a:pPr>
                      <a:r>
                        <a:rPr lang="en-US" sz="1300" b="1" i="0" u="none" strike="noStrike" noProof="0" dirty="0">
                          <a:latin typeface="Calibri"/>
                        </a:rPr>
                        <a:t>The future work includes adding adjectives also to the lexical chains along with nouns and then observe the effect on the summary generated. [2]</a:t>
                      </a:r>
                      <a:endParaRPr lang="en-US" sz="1300" b="1" dirty="0">
                        <a:latin typeface="Calibri"/>
                      </a:endParaRPr>
                    </a:p>
                  </a:txBody>
                  <a:tcPr/>
                </a:tc>
                <a:tc>
                  <a:txBody>
                    <a:bodyPr/>
                    <a:lstStyle/>
                    <a:p>
                      <a:pPr lvl="0">
                        <a:buNone/>
                      </a:pPr>
                      <a:r>
                        <a:rPr lang="en-US" sz="1300" b="1" i="0" u="none" strike="noStrike" noProof="0" dirty="0">
                          <a:latin typeface="Calibri"/>
                        </a:rPr>
                        <a:t>They were able to auto-summarize news articles and compare summaries generated by them to analyze what scoring parameters would lead to better results. [2]</a:t>
                      </a:r>
                      <a:endParaRPr lang="en-US" sz="1300" b="1" dirty="0">
                        <a:latin typeface="Calibri"/>
                      </a:endParaRPr>
                    </a:p>
                  </a:txBody>
                  <a:tcPr/>
                </a:tc>
                <a:tc>
                  <a:txBody>
                    <a:bodyPr/>
                    <a:lstStyle/>
                    <a:p>
                      <a:pPr lvl="0">
                        <a:buNone/>
                      </a:pPr>
                      <a:r>
                        <a:rPr lang="en-US" sz="1300" b="1" i="0" u="none" strike="noStrike" noProof="0" dirty="0">
                          <a:latin typeface="Calibri"/>
                        </a:rPr>
                        <a:t>In the process, they tweaked methods  had researched on to leverage the fact that  were dealing with news articles only. They found that journalists follow a fixed pattern to write a news article. [2]</a:t>
                      </a:r>
                      <a:endParaRPr lang="en-US" sz="1300" b="1" dirty="0">
                        <a:latin typeface="Calibri"/>
                      </a:endParaRPr>
                    </a:p>
                  </a:txBody>
                  <a:tcPr/>
                </a:tc>
                <a:extLst>
                  <a:ext uri="{0D108BD9-81ED-4DB2-BD59-A6C34878D82A}">
                    <a16:rowId xmlns:a16="http://schemas.microsoft.com/office/drawing/2014/main" val="1706872156"/>
                  </a:ext>
                </a:extLst>
              </a:tr>
            </a:tbl>
          </a:graphicData>
        </a:graphic>
      </p:graphicFrame>
    </p:spTree>
    <p:extLst>
      <p:ext uri="{BB962C8B-B14F-4D97-AF65-F5344CB8AC3E}">
        <p14:creationId xmlns:p14="http://schemas.microsoft.com/office/powerpoint/2010/main" val="1135650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6"/>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80" name="Google Shape;80;p16"/>
          <p:cNvSpPr txBox="1"/>
          <p:nvPr/>
        </p:nvSpPr>
        <p:spPr>
          <a:xfrm>
            <a:off x="5886071" y="4706004"/>
            <a:ext cx="3718339" cy="461635"/>
          </a:xfrm>
          <a:prstGeom prst="rect">
            <a:avLst/>
          </a:prstGeom>
          <a:noFill/>
          <a:ln>
            <a:noFill/>
          </a:ln>
        </p:spPr>
        <p:txBody>
          <a:bodyPr spcFirstLastPara="1" wrap="square" lIns="91425" tIns="91425" rIns="91425" bIns="91425" anchor="t" anchorCtr="0">
            <a:spAutoFit/>
          </a:bodyPr>
          <a:lstStyle/>
          <a:p>
            <a:r>
              <a:rPr lang="en"/>
              <a:t>News Summarizer and Analyzer</a:t>
            </a:r>
            <a:endParaRPr lang="en-US"/>
          </a:p>
        </p:txBody>
      </p:sp>
      <p:sp>
        <p:nvSpPr>
          <p:cNvPr id="4" name="Google Shape;62;p14">
            <a:extLst>
              <a:ext uri="{FF2B5EF4-FFF2-40B4-BE49-F238E27FC236}">
                <a16:creationId xmlns:a16="http://schemas.microsoft.com/office/drawing/2014/main" id="{B5897C13-67FD-8C1F-ACF2-4E63E0057A3A}"/>
              </a:ext>
            </a:extLst>
          </p:cNvPr>
          <p:cNvSpPr txBox="1">
            <a:spLocks/>
          </p:cNvSpPr>
          <p:nvPr/>
        </p:nvSpPr>
        <p:spPr>
          <a:xfrm>
            <a:off x="207737" y="355794"/>
            <a:ext cx="5631900" cy="504600"/>
          </a:xfrm>
          <a:prstGeom prst="rect">
            <a:avLst/>
          </a:prstGeom>
        </p:spPr>
        <p:style>
          <a:lnRef idx="1">
            <a:schemeClr val="accent1"/>
          </a:lnRef>
          <a:fillRef idx="2">
            <a:schemeClr val="accent1"/>
          </a:fillRef>
          <a:effectRef idx="1">
            <a:schemeClr val="accent1"/>
          </a:effectRef>
          <a:fontRef idx="minor">
            <a:schemeClr val="dk1"/>
          </a:fontRef>
        </p:style>
        <p:txBody>
          <a:bodyPr spcFirstLastPara="1" vert="horz" wrap="square" lIns="91425" tIns="91425" rIns="91425" bIns="91425" rtlCol="0" anchor="t" anchorCtr="0">
            <a:normAutofit fontScale="90000"/>
            <a:scene3d>
              <a:camera prst="orthographicFront"/>
              <a:lightRig rig="threePt" dir="t"/>
            </a:scene3d>
            <a:sp3d extrusionH="57150">
              <a:bevelT w="38100" h="38100" prst="relaxedInset"/>
              <a:bevelB w="38100" h="38100" prst="relaxedInset"/>
            </a:sp3d>
          </a:bodyPr>
          <a:lstStyle>
            <a:lvl1pPr lvl="0" algn="l" defTabSz="342900" rtl="0" eaLnBrk="1" latinLnBrk="0" hangingPunct="1">
              <a:spcBef>
                <a:spcPts val="0"/>
              </a:spcBef>
              <a:spcAft>
                <a:spcPts val="0"/>
              </a:spcAft>
              <a:buSzPts val="2800"/>
              <a:buNone/>
              <a:defRPr sz="2700" kern="1200" cap="all">
                <a:ln w="3175" cmpd="sng">
                  <a:noFill/>
                </a:ln>
                <a:solidFill>
                  <a:schemeClr val="dk1"/>
                </a:solidFill>
                <a:effectLst/>
                <a:latin typeface="+mn-lt"/>
                <a:ea typeface="+mn-ea"/>
                <a:cs typeface="+mn-cs"/>
              </a:defRPr>
            </a:lvl1pPr>
            <a:lvl2pPr lvl="1" eaLnBrk="1" hangingPunct="1">
              <a:spcBef>
                <a:spcPts val="0"/>
              </a:spcBef>
              <a:spcAft>
                <a:spcPts val="0"/>
              </a:spcAft>
              <a:buSzPts val="2800"/>
              <a:buNone/>
              <a:defRPr>
                <a:solidFill>
                  <a:schemeClr val="dk1"/>
                </a:solidFill>
                <a:latin typeface="+mn-lt"/>
                <a:ea typeface="+mn-ea"/>
                <a:cs typeface="+mn-cs"/>
              </a:defRPr>
            </a:lvl2pPr>
            <a:lvl3pPr lvl="2" eaLnBrk="1" hangingPunct="1">
              <a:spcBef>
                <a:spcPts val="0"/>
              </a:spcBef>
              <a:spcAft>
                <a:spcPts val="0"/>
              </a:spcAft>
              <a:buSzPts val="2800"/>
              <a:buNone/>
              <a:defRPr>
                <a:solidFill>
                  <a:schemeClr val="dk1"/>
                </a:solidFill>
                <a:latin typeface="+mn-lt"/>
                <a:ea typeface="+mn-ea"/>
                <a:cs typeface="+mn-cs"/>
              </a:defRPr>
            </a:lvl3pPr>
            <a:lvl4pPr lvl="3" eaLnBrk="1" hangingPunct="1">
              <a:spcBef>
                <a:spcPts val="0"/>
              </a:spcBef>
              <a:spcAft>
                <a:spcPts val="0"/>
              </a:spcAft>
              <a:buSzPts val="2800"/>
              <a:buNone/>
              <a:defRPr>
                <a:solidFill>
                  <a:schemeClr val="dk1"/>
                </a:solidFill>
                <a:latin typeface="+mn-lt"/>
                <a:ea typeface="+mn-ea"/>
                <a:cs typeface="+mn-cs"/>
              </a:defRPr>
            </a:lvl4pPr>
            <a:lvl5pPr lvl="4" eaLnBrk="1" hangingPunct="1">
              <a:spcBef>
                <a:spcPts val="0"/>
              </a:spcBef>
              <a:spcAft>
                <a:spcPts val="0"/>
              </a:spcAft>
              <a:buSzPts val="2800"/>
              <a:buNone/>
              <a:defRPr>
                <a:solidFill>
                  <a:schemeClr val="dk1"/>
                </a:solidFill>
                <a:latin typeface="+mn-lt"/>
                <a:ea typeface="+mn-ea"/>
                <a:cs typeface="+mn-cs"/>
              </a:defRPr>
            </a:lvl5pPr>
            <a:lvl6pPr lvl="5" eaLnBrk="1" hangingPunct="1">
              <a:spcBef>
                <a:spcPts val="0"/>
              </a:spcBef>
              <a:spcAft>
                <a:spcPts val="0"/>
              </a:spcAft>
              <a:buSzPts val="2800"/>
              <a:buNone/>
              <a:defRPr>
                <a:solidFill>
                  <a:schemeClr val="dk1"/>
                </a:solidFill>
                <a:latin typeface="+mn-lt"/>
                <a:ea typeface="+mn-ea"/>
                <a:cs typeface="+mn-cs"/>
              </a:defRPr>
            </a:lvl6pPr>
            <a:lvl7pPr lvl="6" eaLnBrk="1" hangingPunct="1">
              <a:spcBef>
                <a:spcPts val="0"/>
              </a:spcBef>
              <a:spcAft>
                <a:spcPts val="0"/>
              </a:spcAft>
              <a:buSzPts val="2800"/>
              <a:buNone/>
              <a:defRPr>
                <a:solidFill>
                  <a:schemeClr val="dk1"/>
                </a:solidFill>
                <a:latin typeface="+mn-lt"/>
                <a:ea typeface="+mn-ea"/>
                <a:cs typeface="+mn-cs"/>
              </a:defRPr>
            </a:lvl7pPr>
            <a:lvl8pPr lvl="7" eaLnBrk="1" hangingPunct="1">
              <a:spcBef>
                <a:spcPts val="0"/>
              </a:spcBef>
              <a:spcAft>
                <a:spcPts val="0"/>
              </a:spcAft>
              <a:buSzPts val="2800"/>
              <a:buNone/>
              <a:defRPr>
                <a:solidFill>
                  <a:schemeClr val="dk1"/>
                </a:solidFill>
                <a:latin typeface="+mn-lt"/>
                <a:ea typeface="+mn-ea"/>
                <a:cs typeface="+mn-cs"/>
              </a:defRPr>
            </a:lvl8pPr>
            <a:lvl9pPr lvl="8" eaLnBrk="1" hangingPunct="1">
              <a:spcBef>
                <a:spcPts val="0"/>
              </a:spcBef>
              <a:spcAft>
                <a:spcPts val="0"/>
              </a:spcAft>
              <a:buSzPts val="2800"/>
              <a:buNone/>
              <a:defRPr>
                <a:solidFill>
                  <a:schemeClr val="dk1"/>
                </a:solidFill>
                <a:latin typeface="+mn-lt"/>
                <a:ea typeface="+mn-ea"/>
                <a:cs typeface="+mn-cs"/>
              </a:defRPr>
            </a:lvl9pPr>
          </a:lstStyle>
          <a:p>
            <a:r>
              <a:rPr lang="en-US" b="1" u="sng" err="1">
                <a:solidFill>
                  <a:srgbClr val="002060"/>
                </a:solidFill>
              </a:rPr>
              <a:t>LIterature</a:t>
            </a:r>
            <a:r>
              <a:rPr lang="en-US" b="1" u="sng">
                <a:solidFill>
                  <a:srgbClr val="002060"/>
                </a:solidFill>
              </a:rPr>
              <a:t> </a:t>
            </a:r>
            <a:r>
              <a:rPr lang="en-US" b="1" u="sng" err="1">
                <a:solidFill>
                  <a:srgbClr val="002060"/>
                </a:solidFill>
              </a:rPr>
              <a:t>sURVEY</a:t>
            </a:r>
          </a:p>
        </p:txBody>
      </p:sp>
      <p:graphicFrame>
        <p:nvGraphicFramePr>
          <p:cNvPr id="3" name="Table 2">
            <a:extLst>
              <a:ext uri="{FF2B5EF4-FFF2-40B4-BE49-F238E27FC236}">
                <a16:creationId xmlns:a16="http://schemas.microsoft.com/office/drawing/2014/main" id="{E252E8B7-0C26-1579-5118-72B2E4369640}"/>
              </a:ext>
            </a:extLst>
          </p:cNvPr>
          <p:cNvGraphicFramePr>
            <a:graphicFrameLocks noGrp="1"/>
          </p:cNvGraphicFramePr>
          <p:nvPr>
            <p:extLst>
              <p:ext uri="{D42A27DB-BD31-4B8C-83A1-F6EECF244321}">
                <p14:modId xmlns:p14="http://schemas.microsoft.com/office/powerpoint/2010/main" val="1458787875"/>
              </p:ext>
            </p:extLst>
          </p:nvPr>
        </p:nvGraphicFramePr>
        <p:xfrm>
          <a:off x="312331" y="1162936"/>
          <a:ext cx="8535783" cy="3364197"/>
        </p:xfrm>
        <a:graphic>
          <a:graphicData uri="http://schemas.openxmlformats.org/drawingml/2006/table">
            <a:tbl>
              <a:tblPr firstRow="1" bandRow="1">
                <a:tableStyleId>{5C22544A-7EE6-4342-B048-85BDC9FD1C3A}</a:tableStyleId>
              </a:tblPr>
              <a:tblGrid>
                <a:gridCol w="1269999">
                  <a:extLst>
                    <a:ext uri="{9D8B030D-6E8A-4147-A177-3AD203B41FA5}">
                      <a16:colId xmlns:a16="http://schemas.microsoft.com/office/drawing/2014/main" val="1156029150"/>
                    </a:ext>
                  </a:extLst>
                </a:gridCol>
                <a:gridCol w="1129439">
                  <a:extLst>
                    <a:ext uri="{9D8B030D-6E8A-4147-A177-3AD203B41FA5}">
                      <a16:colId xmlns:a16="http://schemas.microsoft.com/office/drawing/2014/main" val="551072048"/>
                    </a:ext>
                  </a:extLst>
                </a:gridCol>
                <a:gridCol w="830745">
                  <a:extLst>
                    <a:ext uri="{9D8B030D-6E8A-4147-A177-3AD203B41FA5}">
                      <a16:colId xmlns:a16="http://schemas.microsoft.com/office/drawing/2014/main" val="1951873905"/>
                    </a:ext>
                  </a:extLst>
                </a:gridCol>
                <a:gridCol w="1008097">
                  <a:extLst>
                    <a:ext uri="{9D8B030D-6E8A-4147-A177-3AD203B41FA5}">
                      <a16:colId xmlns:a16="http://schemas.microsoft.com/office/drawing/2014/main" val="2964876017"/>
                    </a:ext>
                  </a:extLst>
                </a:gridCol>
                <a:gridCol w="1614821">
                  <a:extLst>
                    <a:ext uri="{9D8B030D-6E8A-4147-A177-3AD203B41FA5}">
                      <a16:colId xmlns:a16="http://schemas.microsoft.com/office/drawing/2014/main" val="4146540423"/>
                    </a:ext>
                  </a:extLst>
                </a:gridCol>
                <a:gridCol w="1241451">
                  <a:extLst>
                    <a:ext uri="{9D8B030D-6E8A-4147-A177-3AD203B41FA5}">
                      <a16:colId xmlns:a16="http://schemas.microsoft.com/office/drawing/2014/main" val="3636313446"/>
                    </a:ext>
                  </a:extLst>
                </a:gridCol>
                <a:gridCol w="1441231">
                  <a:extLst>
                    <a:ext uri="{9D8B030D-6E8A-4147-A177-3AD203B41FA5}">
                      <a16:colId xmlns:a16="http://schemas.microsoft.com/office/drawing/2014/main" val="4163491766"/>
                    </a:ext>
                  </a:extLst>
                </a:gridCol>
              </a:tblGrid>
              <a:tr h="619494">
                <a:tc>
                  <a:txBody>
                    <a:bodyPr/>
                    <a:lstStyle/>
                    <a:p>
                      <a:r>
                        <a:rPr lang="en-US" dirty="0"/>
                        <a:t>Paper 3</a:t>
                      </a:r>
                      <a:endParaRPr lang="en-US" dirty="0" err="1"/>
                    </a:p>
                  </a:txBody>
                  <a:tcPr>
                    <a:solidFill>
                      <a:schemeClr val="bg2">
                        <a:lumMod val="50000"/>
                      </a:schemeClr>
                    </a:solidFill>
                  </a:tcPr>
                </a:tc>
                <a:tc>
                  <a:txBody>
                    <a:bodyPr/>
                    <a:lstStyle/>
                    <a:p>
                      <a:r>
                        <a:rPr lang="en-US" dirty="0"/>
                        <a:t>Application</a:t>
                      </a:r>
                    </a:p>
                  </a:txBody>
                  <a:tcPr>
                    <a:solidFill>
                      <a:schemeClr val="bg2">
                        <a:lumMod val="50000"/>
                      </a:schemeClr>
                    </a:solidFill>
                  </a:tcPr>
                </a:tc>
                <a:tc>
                  <a:txBody>
                    <a:bodyPr/>
                    <a:lstStyle/>
                    <a:p>
                      <a:r>
                        <a:rPr lang="en-US" dirty="0"/>
                        <a:t>Dataset used</a:t>
                      </a:r>
                    </a:p>
                  </a:txBody>
                  <a:tcPr>
                    <a:solidFill>
                      <a:schemeClr val="bg2">
                        <a:lumMod val="50000"/>
                      </a:schemeClr>
                    </a:solidFill>
                  </a:tcPr>
                </a:tc>
                <a:tc>
                  <a:txBody>
                    <a:bodyPr/>
                    <a:lstStyle/>
                    <a:p>
                      <a:r>
                        <a:rPr lang="en-US" dirty="0"/>
                        <a:t>Algorithm</a:t>
                      </a:r>
                    </a:p>
                  </a:txBody>
                  <a:tcPr>
                    <a:solidFill>
                      <a:schemeClr val="bg2">
                        <a:lumMod val="50000"/>
                      </a:schemeClr>
                    </a:solidFill>
                  </a:tcPr>
                </a:tc>
                <a:tc>
                  <a:txBody>
                    <a:bodyPr/>
                    <a:lstStyle/>
                    <a:p>
                      <a:r>
                        <a:rPr lang="en-US" dirty="0"/>
                        <a:t>Future Scope</a:t>
                      </a:r>
                    </a:p>
                  </a:txBody>
                  <a:tcPr>
                    <a:solidFill>
                      <a:schemeClr val="bg2">
                        <a:lumMod val="50000"/>
                      </a:schemeClr>
                    </a:solidFill>
                  </a:tcPr>
                </a:tc>
                <a:tc>
                  <a:txBody>
                    <a:bodyPr/>
                    <a:lstStyle/>
                    <a:p>
                      <a:pPr lvl="0">
                        <a:buNone/>
                      </a:pPr>
                      <a:r>
                        <a:rPr lang="en-US" dirty="0"/>
                        <a:t>Result</a:t>
                      </a:r>
                    </a:p>
                  </a:txBody>
                  <a:tcPr>
                    <a:solidFill>
                      <a:schemeClr val="bg2">
                        <a:lumMod val="50000"/>
                      </a:schemeClr>
                    </a:solidFill>
                  </a:tcPr>
                </a:tc>
                <a:tc>
                  <a:txBody>
                    <a:bodyPr/>
                    <a:lstStyle/>
                    <a:p>
                      <a:r>
                        <a:rPr lang="en-US" dirty="0"/>
                        <a:t>Summary</a:t>
                      </a:r>
                    </a:p>
                  </a:txBody>
                  <a:tcPr>
                    <a:solidFill>
                      <a:schemeClr val="bg2">
                        <a:lumMod val="50000"/>
                      </a:schemeClr>
                    </a:solidFill>
                  </a:tcPr>
                </a:tc>
                <a:extLst>
                  <a:ext uri="{0D108BD9-81ED-4DB2-BD59-A6C34878D82A}">
                    <a16:rowId xmlns:a16="http://schemas.microsoft.com/office/drawing/2014/main" val="325113964"/>
                  </a:ext>
                </a:extLst>
              </a:tr>
              <a:tr h="2744703">
                <a:tc>
                  <a:txBody>
                    <a:bodyPr/>
                    <a:lstStyle/>
                    <a:p>
                      <a:pPr lvl="0">
                        <a:buNone/>
                      </a:pPr>
                      <a:r>
                        <a:rPr lang="en-US" sz="1300" b="1" i="0" u="none" strike="noStrike" noProof="0" dirty="0">
                          <a:latin typeface="Calibri"/>
                        </a:rPr>
                        <a:t>Daily Text Analytics of News and Social Media with Power BI </a:t>
                      </a:r>
                      <a:endParaRPr lang="en-US" sz="1300" b="1" dirty="0">
                        <a:latin typeface="Calibri"/>
                      </a:endParaRPr>
                    </a:p>
                  </a:txBody>
                  <a:tcPr>
                    <a:solidFill>
                      <a:schemeClr val="accent1">
                        <a:lumMod val="20000"/>
                        <a:lumOff val="80000"/>
                      </a:schemeClr>
                    </a:solidFill>
                  </a:tcPr>
                </a:tc>
                <a:tc>
                  <a:txBody>
                    <a:bodyPr/>
                    <a:lstStyle/>
                    <a:p>
                      <a:r>
                        <a:rPr lang="en-US" sz="1300" b="1" dirty="0">
                          <a:latin typeface="Calibri"/>
                        </a:rPr>
                        <a:t>Used for news analyzation</a:t>
                      </a:r>
                    </a:p>
                  </a:txBody>
                  <a:tcPr/>
                </a:tc>
                <a:tc>
                  <a:txBody>
                    <a:bodyPr/>
                    <a:lstStyle/>
                    <a:p>
                      <a:r>
                        <a:rPr lang="en-US" sz="1300" b="1" dirty="0">
                          <a:latin typeface="Calibri"/>
                        </a:rPr>
                        <a:t>News Article</a:t>
                      </a:r>
                    </a:p>
                  </a:txBody>
                  <a:tcPr/>
                </a:tc>
                <a:tc>
                  <a:txBody>
                    <a:bodyPr/>
                    <a:lstStyle/>
                    <a:p>
                      <a:r>
                        <a:rPr lang="en-US" sz="1300" b="1" dirty="0">
                          <a:latin typeface="Calibri"/>
                        </a:rPr>
                        <a:t>SVM,KNN </a:t>
                      </a:r>
                    </a:p>
                  </a:txBody>
                  <a:tcPr/>
                </a:tc>
                <a:tc>
                  <a:txBody>
                    <a:bodyPr/>
                    <a:lstStyle/>
                    <a:p>
                      <a:pPr lvl="0">
                        <a:buNone/>
                      </a:pPr>
                      <a:r>
                        <a:rPr lang="en-US" sz="1300" b="1" i="0" u="none" strike="noStrike" noProof="0" dirty="0">
                          <a:latin typeface="Calibri"/>
                        </a:rPr>
                        <a:t> The application developed is still crude and failed a few scenarios but is enough to test the usability of the concept. Many advancements can be further done in this project to make the outcomes refined. [3]</a:t>
                      </a:r>
                      <a:endParaRPr lang="en-US" sz="1300" b="1" dirty="0">
                        <a:latin typeface="Calibri"/>
                      </a:endParaRPr>
                    </a:p>
                  </a:txBody>
                  <a:tcPr/>
                </a:tc>
                <a:tc>
                  <a:txBody>
                    <a:bodyPr/>
                    <a:lstStyle/>
                    <a:p>
                      <a:pPr lvl="0">
                        <a:buNone/>
                      </a:pPr>
                      <a:r>
                        <a:rPr lang="en-US" sz="1300" b="1" i="0" u="none" strike="noStrike" noProof="0" dirty="0">
                          <a:latin typeface="Calibri"/>
                        </a:rPr>
                        <a:t>The objective of this capstone work was to implement a fully automatic and repeatable text analytics application using Power BI platform. [3] </a:t>
                      </a:r>
                      <a:endParaRPr lang="en-US" sz="1300" b="1" dirty="0">
                        <a:latin typeface="Calibri"/>
                      </a:endParaRPr>
                    </a:p>
                  </a:txBody>
                  <a:tcPr/>
                </a:tc>
                <a:tc>
                  <a:txBody>
                    <a:bodyPr/>
                    <a:lstStyle/>
                    <a:p>
                      <a:pPr lvl="0">
                        <a:buNone/>
                      </a:pPr>
                      <a:r>
                        <a:rPr lang="en-US" sz="1300" b="1" i="0" u="none" strike="noStrike" noProof="0" dirty="0">
                          <a:latin typeface="Calibri"/>
                        </a:rPr>
                        <a:t>Most text analytics works have been performed using R  languages. Very few works have integrated text analytics application with power BI, as it is a more recent tool in market [3]</a:t>
                      </a:r>
                      <a:endParaRPr lang="en-US" sz="1300" b="1" dirty="0">
                        <a:latin typeface="Calibri"/>
                      </a:endParaRPr>
                    </a:p>
                  </a:txBody>
                  <a:tcPr/>
                </a:tc>
                <a:extLst>
                  <a:ext uri="{0D108BD9-81ED-4DB2-BD59-A6C34878D82A}">
                    <a16:rowId xmlns:a16="http://schemas.microsoft.com/office/drawing/2014/main" val="1706872156"/>
                  </a:ext>
                </a:extLst>
              </a:tr>
            </a:tbl>
          </a:graphicData>
        </a:graphic>
      </p:graphicFrame>
    </p:spTree>
    <p:extLst>
      <p:ext uri="{BB962C8B-B14F-4D97-AF65-F5344CB8AC3E}">
        <p14:creationId xmlns:p14="http://schemas.microsoft.com/office/powerpoint/2010/main" val="1133288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6"/>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80" name="Google Shape;80;p16"/>
          <p:cNvSpPr txBox="1"/>
          <p:nvPr/>
        </p:nvSpPr>
        <p:spPr>
          <a:xfrm>
            <a:off x="5886071" y="4706004"/>
            <a:ext cx="3718339" cy="461635"/>
          </a:xfrm>
          <a:prstGeom prst="rect">
            <a:avLst/>
          </a:prstGeom>
          <a:noFill/>
          <a:ln>
            <a:noFill/>
          </a:ln>
        </p:spPr>
        <p:txBody>
          <a:bodyPr spcFirstLastPara="1" wrap="square" lIns="91425" tIns="91425" rIns="91425" bIns="91425" anchor="t" anchorCtr="0">
            <a:spAutoFit/>
          </a:bodyPr>
          <a:lstStyle/>
          <a:p>
            <a:r>
              <a:rPr lang="en"/>
              <a:t>News Summarizer and Analyzer</a:t>
            </a:r>
            <a:endParaRPr lang="en-US"/>
          </a:p>
        </p:txBody>
      </p:sp>
      <p:sp>
        <p:nvSpPr>
          <p:cNvPr id="4" name="Google Shape;62;p14">
            <a:extLst>
              <a:ext uri="{FF2B5EF4-FFF2-40B4-BE49-F238E27FC236}">
                <a16:creationId xmlns:a16="http://schemas.microsoft.com/office/drawing/2014/main" id="{B5897C13-67FD-8C1F-ACF2-4E63E0057A3A}"/>
              </a:ext>
            </a:extLst>
          </p:cNvPr>
          <p:cNvSpPr txBox="1">
            <a:spLocks/>
          </p:cNvSpPr>
          <p:nvPr/>
        </p:nvSpPr>
        <p:spPr>
          <a:xfrm>
            <a:off x="207737" y="355794"/>
            <a:ext cx="5631900" cy="504600"/>
          </a:xfrm>
          <a:prstGeom prst="rect">
            <a:avLst/>
          </a:prstGeom>
        </p:spPr>
        <p:style>
          <a:lnRef idx="1">
            <a:schemeClr val="accent1"/>
          </a:lnRef>
          <a:fillRef idx="2">
            <a:schemeClr val="accent1"/>
          </a:fillRef>
          <a:effectRef idx="1">
            <a:schemeClr val="accent1"/>
          </a:effectRef>
          <a:fontRef idx="minor">
            <a:schemeClr val="dk1"/>
          </a:fontRef>
        </p:style>
        <p:txBody>
          <a:bodyPr spcFirstLastPara="1" vert="horz" wrap="square" lIns="91425" tIns="91425" rIns="91425" bIns="91425" rtlCol="0" anchor="t" anchorCtr="0">
            <a:normAutofit fontScale="90000"/>
            <a:scene3d>
              <a:camera prst="orthographicFront"/>
              <a:lightRig rig="threePt" dir="t"/>
            </a:scene3d>
            <a:sp3d extrusionH="57150">
              <a:bevelT w="38100" h="38100" prst="relaxedInset"/>
              <a:bevelB w="38100" h="38100" prst="relaxedInset"/>
            </a:sp3d>
          </a:bodyPr>
          <a:lstStyle>
            <a:lvl1pPr lvl="0" algn="l" defTabSz="342900" rtl="0" eaLnBrk="1" latinLnBrk="0" hangingPunct="1">
              <a:spcBef>
                <a:spcPts val="0"/>
              </a:spcBef>
              <a:spcAft>
                <a:spcPts val="0"/>
              </a:spcAft>
              <a:buSzPts val="2800"/>
              <a:buNone/>
              <a:defRPr sz="2700" kern="1200" cap="all">
                <a:ln w="3175" cmpd="sng">
                  <a:noFill/>
                </a:ln>
                <a:solidFill>
                  <a:schemeClr val="dk1"/>
                </a:solidFill>
                <a:effectLst/>
                <a:latin typeface="+mn-lt"/>
                <a:ea typeface="+mn-ea"/>
                <a:cs typeface="+mn-cs"/>
              </a:defRPr>
            </a:lvl1pPr>
            <a:lvl2pPr lvl="1" eaLnBrk="1" hangingPunct="1">
              <a:spcBef>
                <a:spcPts val="0"/>
              </a:spcBef>
              <a:spcAft>
                <a:spcPts val="0"/>
              </a:spcAft>
              <a:buSzPts val="2800"/>
              <a:buNone/>
              <a:defRPr>
                <a:solidFill>
                  <a:schemeClr val="dk1"/>
                </a:solidFill>
                <a:latin typeface="+mn-lt"/>
                <a:ea typeface="+mn-ea"/>
                <a:cs typeface="+mn-cs"/>
              </a:defRPr>
            </a:lvl2pPr>
            <a:lvl3pPr lvl="2" eaLnBrk="1" hangingPunct="1">
              <a:spcBef>
                <a:spcPts val="0"/>
              </a:spcBef>
              <a:spcAft>
                <a:spcPts val="0"/>
              </a:spcAft>
              <a:buSzPts val="2800"/>
              <a:buNone/>
              <a:defRPr>
                <a:solidFill>
                  <a:schemeClr val="dk1"/>
                </a:solidFill>
                <a:latin typeface="+mn-lt"/>
                <a:ea typeface="+mn-ea"/>
                <a:cs typeface="+mn-cs"/>
              </a:defRPr>
            </a:lvl3pPr>
            <a:lvl4pPr lvl="3" eaLnBrk="1" hangingPunct="1">
              <a:spcBef>
                <a:spcPts val="0"/>
              </a:spcBef>
              <a:spcAft>
                <a:spcPts val="0"/>
              </a:spcAft>
              <a:buSzPts val="2800"/>
              <a:buNone/>
              <a:defRPr>
                <a:solidFill>
                  <a:schemeClr val="dk1"/>
                </a:solidFill>
                <a:latin typeface="+mn-lt"/>
                <a:ea typeface="+mn-ea"/>
                <a:cs typeface="+mn-cs"/>
              </a:defRPr>
            </a:lvl4pPr>
            <a:lvl5pPr lvl="4" eaLnBrk="1" hangingPunct="1">
              <a:spcBef>
                <a:spcPts val="0"/>
              </a:spcBef>
              <a:spcAft>
                <a:spcPts val="0"/>
              </a:spcAft>
              <a:buSzPts val="2800"/>
              <a:buNone/>
              <a:defRPr>
                <a:solidFill>
                  <a:schemeClr val="dk1"/>
                </a:solidFill>
                <a:latin typeface="+mn-lt"/>
                <a:ea typeface="+mn-ea"/>
                <a:cs typeface="+mn-cs"/>
              </a:defRPr>
            </a:lvl5pPr>
            <a:lvl6pPr lvl="5" eaLnBrk="1" hangingPunct="1">
              <a:spcBef>
                <a:spcPts val="0"/>
              </a:spcBef>
              <a:spcAft>
                <a:spcPts val="0"/>
              </a:spcAft>
              <a:buSzPts val="2800"/>
              <a:buNone/>
              <a:defRPr>
                <a:solidFill>
                  <a:schemeClr val="dk1"/>
                </a:solidFill>
                <a:latin typeface="+mn-lt"/>
                <a:ea typeface="+mn-ea"/>
                <a:cs typeface="+mn-cs"/>
              </a:defRPr>
            </a:lvl6pPr>
            <a:lvl7pPr lvl="6" eaLnBrk="1" hangingPunct="1">
              <a:spcBef>
                <a:spcPts val="0"/>
              </a:spcBef>
              <a:spcAft>
                <a:spcPts val="0"/>
              </a:spcAft>
              <a:buSzPts val="2800"/>
              <a:buNone/>
              <a:defRPr>
                <a:solidFill>
                  <a:schemeClr val="dk1"/>
                </a:solidFill>
                <a:latin typeface="+mn-lt"/>
                <a:ea typeface="+mn-ea"/>
                <a:cs typeface="+mn-cs"/>
              </a:defRPr>
            </a:lvl7pPr>
            <a:lvl8pPr lvl="7" eaLnBrk="1" hangingPunct="1">
              <a:spcBef>
                <a:spcPts val="0"/>
              </a:spcBef>
              <a:spcAft>
                <a:spcPts val="0"/>
              </a:spcAft>
              <a:buSzPts val="2800"/>
              <a:buNone/>
              <a:defRPr>
                <a:solidFill>
                  <a:schemeClr val="dk1"/>
                </a:solidFill>
                <a:latin typeface="+mn-lt"/>
                <a:ea typeface="+mn-ea"/>
                <a:cs typeface="+mn-cs"/>
              </a:defRPr>
            </a:lvl8pPr>
            <a:lvl9pPr lvl="8" eaLnBrk="1" hangingPunct="1">
              <a:spcBef>
                <a:spcPts val="0"/>
              </a:spcBef>
              <a:spcAft>
                <a:spcPts val="0"/>
              </a:spcAft>
              <a:buSzPts val="2800"/>
              <a:buNone/>
              <a:defRPr>
                <a:solidFill>
                  <a:schemeClr val="dk1"/>
                </a:solidFill>
                <a:latin typeface="+mn-lt"/>
                <a:ea typeface="+mn-ea"/>
                <a:cs typeface="+mn-cs"/>
              </a:defRPr>
            </a:lvl9pPr>
          </a:lstStyle>
          <a:p>
            <a:r>
              <a:rPr lang="en-US" b="1" u="sng" err="1">
                <a:solidFill>
                  <a:srgbClr val="002060"/>
                </a:solidFill>
              </a:rPr>
              <a:t>LIterature</a:t>
            </a:r>
            <a:r>
              <a:rPr lang="en-US" b="1" u="sng">
                <a:solidFill>
                  <a:srgbClr val="002060"/>
                </a:solidFill>
              </a:rPr>
              <a:t> </a:t>
            </a:r>
            <a:r>
              <a:rPr lang="en-US" b="1" u="sng" err="1">
                <a:solidFill>
                  <a:srgbClr val="002060"/>
                </a:solidFill>
              </a:rPr>
              <a:t>sURVEY</a:t>
            </a:r>
          </a:p>
        </p:txBody>
      </p:sp>
      <p:pic>
        <p:nvPicPr>
          <p:cNvPr id="5" name="Picture 4">
            <a:extLst>
              <a:ext uri="{FF2B5EF4-FFF2-40B4-BE49-F238E27FC236}">
                <a16:creationId xmlns:a16="http://schemas.microsoft.com/office/drawing/2014/main" id="{E9040D8A-35E7-B25E-5A7D-F13D8A4DE5A7}"/>
              </a:ext>
            </a:extLst>
          </p:cNvPr>
          <p:cNvPicPr>
            <a:picLocks noChangeAspect="1"/>
          </p:cNvPicPr>
          <p:nvPr/>
        </p:nvPicPr>
        <p:blipFill>
          <a:blip r:embed="rId3"/>
          <a:stretch>
            <a:fillRect/>
          </a:stretch>
        </p:blipFill>
        <p:spPr>
          <a:xfrm>
            <a:off x="418213" y="1210360"/>
            <a:ext cx="8250865" cy="3428830"/>
          </a:xfrm>
          <a:prstGeom prst="rect">
            <a:avLst/>
          </a:prstGeom>
        </p:spPr>
      </p:pic>
      <p:sp>
        <p:nvSpPr>
          <p:cNvPr id="2" name="Google Shape;80;p16">
            <a:extLst>
              <a:ext uri="{FF2B5EF4-FFF2-40B4-BE49-F238E27FC236}">
                <a16:creationId xmlns:a16="http://schemas.microsoft.com/office/drawing/2014/main" id="{01C381A3-392D-217C-F0AA-C9FF4F86DE3C}"/>
              </a:ext>
            </a:extLst>
          </p:cNvPr>
          <p:cNvSpPr txBox="1"/>
          <p:nvPr/>
        </p:nvSpPr>
        <p:spPr>
          <a:xfrm>
            <a:off x="5482210" y="2503824"/>
            <a:ext cx="479839" cy="461635"/>
          </a:xfrm>
          <a:prstGeom prst="rect">
            <a:avLst/>
          </a:prstGeom>
          <a:noFill/>
          <a:ln>
            <a:noFill/>
          </a:ln>
        </p:spPr>
        <p:txBody>
          <a:bodyPr spcFirstLastPara="1" wrap="square" lIns="91425" tIns="91425" rIns="91425" bIns="91425" anchor="t" anchorCtr="0">
            <a:spAutoFit/>
          </a:bodyPr>
          <a:lstStyle/>
          <a:p>
            <a:r>
              <a:rPr lang="en" dirty="0">
                <a:solidFill>
                  <a:schemeClr val="bg1"/>
                </a:solidFill>
                <a:cs typeface="Calibri"/>
              </a:rPr>
              <a:t>[4]</a:t>
            </a:r>
          </a:p>
        </p:txBody>
      </p:sp>
      <p:sp>
        <p:nvSpPr>
          <p:cNvPr id="6" name="Google Shape;80;p16">
            <a:extLst>
              <a:ext uri="{FF2B5EF4-FFF2-40B4-BE49-F238E27FC236}">
                <a16:creationId xmlns:a16="http://schemas.microsoft.com/office/drawing/2014/main" id="{561E3579-7FDF-2445-7127-DA9D6CC4C527}"/>
              </a:ext>
            </a:extLst>
          </p:cNvPr>
          <p:cNvSpPr txBox="1"/>
          <p:nvPr/>
        </p:nvSpPr>
        <p:spPr>
          <a:xfrm>
            <a:off x="7676769" y="4058304"/>
            <a:ext cx="479839" cy="461635"/>
          </a:xfrm>
          <a:prstGeom prst="rect">
            <a:avLst/>
          </a:prstGeom>
          <a:noFill/>
          <a:ln>
            <a:noFill/>
          </a:ln>
        </p:spPr>
        <p:txBody>
          <a:bodyPr spcFirstLastPara="1" wrap="square" lIns="91425" tIns="91425" rIns="91425" bIns="91425" anchor="t" anchorCtr="0">
            <a:spAutoFit/>
          </a:bodyPr>
          <a:lstStyle/>
          <a:p>
            <a:r>
              <a:rPr lang="en" dirty="0">
                <a:solidFill>
                  <a:schemeClr val="bg1"/>
                </a:solidFill>
                <a:cs typeface="Calibri"/>
              </a:rPr>
              <a:t>[4]</a:t>
            </a:r>
          </a:p>
        </p:txBody>
      </p:sp>
    </p:spTree>
    <p:extLst>
      <p:ext uri="{BB962C8B-B14F-4D97-AF65-F5344CB8AC3E}">
        <p14:creationId xmlns:p14="http://schemas.microsoft.com/office/powerpoint/2010/main" val="34740150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TM03457452[[fn=Celestial]]</Template>
  <Application>Microsoft Office PowerPoint</Application>
  <PresentationFormat>On-screen Show (16:9)</PresentationFormat>
  <Slides>32</Slides>
  <Notes>10</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Celestial</vt:lpstr>
      <vt:lpstr>PowerPoint Presentation</vt:lpstr>
      <vt:lpstr>News Summarizer and Analyzer</vt:lpstr>
      <vt:lpstr>Our  Team</vt:lpstr>
      <vt:lpstr>PowerPoint Presentation</vt:lpstr>
      <vt:lpstr>Problem statement</vt:lpstr>
      <vt:lpstr>PowerPoint Presentation</vt:lpstr>
      <vt:lpstr>PowerPoint Presentation</vt:lpstr>
      <vt:lpstr>PowerPoint Presentation</vt:lpstr>
      <vt:lpstr>PowerPoint Presentation</vt:lpstr>
      <vt:lpstr>Scope</vt:lpstr>
      <vt:lpstr>Flow Chart:</vt:lpstr>
      <vt:lpstr>UML Diagram: Use Case :</vt:lpstr>
      <vt:lpstr>UML Diagram: DATA FLOW DIAGRAMS:</vt:lpstr>
      <vt:lpstr>UML Diagram: DATA FLOW DIAGRAMS:</vt:lpstr>
      <vt:lpstr>sequence DIAGRAM:</vt:lpstr>
      <vt:lpstr>Activity DIAGRAM:</vt:lpstr>
      <vt:lpstr>Implementation Technology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PLANNING(GANTT CHART)</vt:lpstr>
      <vt:lpstr>References</vt:lpstr>
      <vt:lpstr>ReSEARCH PAPER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395</cp:revision>
  <dcterms:modified xsi:type="dcterms:W3CDTF">2023-04-02T18:18:17Z</dcterms:modified>
</cp:coreProperties>
</file>